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9" r:id="rId2"/>
    <p:sldId id="257" r:id="rId3"/>
    <p:sldId id="256" r:id="rId4"/>
    <p:sldId id="260" r:id="rId5"/>
    <p:sldId id="261" r:id="rId6"/>
    <p:sldId id="270" r:id="rId7"/>
    <p:sldId id="266" r:id="rId8"/>
    <p:sldId id="263" r:id="rId9"/>
    <p:sldId id="265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AE2"/>
    <a:srgbClr val="4E93D2"/>
    <a:srgbClr val="589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2" autoAdjust="0"/>
    <p:restoredTop sz="93110" autoAdjust="0"/>
  </p:normalViewPr>
  <p:slideViewPr>
    <p:cSldViewPr snapToGrid="0">
      <p:cViewPr>
        <p:scale>
          <a:sx n="50" d="100"/>
          <a:sy n="50" d="100"/>
        </p:scale>
        <p:origin x="157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5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6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4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1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9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7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8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7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7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884C1-E21A-4981-8AF5-0C005A922974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759B1-F579-4EF2-BB15-02D6AF6B7C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56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5"/>
            <a:ext cx="12192000" cy="6821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207" y="2303457"/>
            <a:ext cx="9135597" cy="1578756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Қазақстандық </a:t>
            </a:r>
            <a:r>
              <a:rPr lang="ru-RU" sz="31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оқушысын </a:t>
            </a:r>
            <a:r>
              <a:rPr lang="ru-RU" sz="31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тәрбиелеудегі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этнопедагогикалық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тәсіл»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66700" y="3657693"/>
            <a:ext cx="10477500" cy="206486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орындаушысы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No41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орта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мектептің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педагогикалық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ұжымы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Ғылыми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басшылық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Қ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МКҚК 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Бозоқ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тарихи-мәдени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қорық-мұражайы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қазыналық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кәсіпорнының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директоры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Бурбаева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С.Б.,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п.ғ.к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3081" y="610425"/>
            <a:ext cx="109035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ЭКСПЕРИМЕНТАЛДЫҚ ПЛАТФОРМА БАҒДАРЛАМАСЫ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56844" y="57286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Ахметова Қ.Қ.,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п.ғ.к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., Педагогика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ғылымдары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академиясының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корреспондент-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мүшесі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2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152400"/>
            <a:ext cx="6172200" cy="1325563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Күтілетін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нәтижелер</a:t>
            </a:r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50" y="1325563"/>
            <a:ext cx="8953500" cy="49990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Теориялық</a:t>
            </a:r>
            <a:r>
              <a:rPr lang="ru-RU" dirty="0" smtClean="0"/>
              <a:t> </a:t>
            </a:r>
            <a:r>
              <a:rPr lang="ru-RU" dirty="0" err="1"/>
              <a:t>материалды</a:t>
            </a:r>
            <a:r>
              <a:rPr lang="ru-RU" dirty="0"/>
              <a:t> </a:t>
            </a:r>
            <a:r>
              <a:rPr lang="ru-RU" dirty="0" err="1"/>
              <a:t>зерделеу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мектептің</a:t>
            </a:r>
            <a:r>
              <a:rPr lang="ru-RU" dirty="0"/>
              <a:t> </a:t>
            </a:r>
            <a:r>
              <a:rPr lang="ru-RU" dirty="0" err="1"/>
              <a:t>оқу-тәрбие</a:t>
            </a:r>
            <a:r>
              <a:rPr lang="ru-RU" dirty="0"/>
              <a:t> </a:t>
            </a:r>
            <a:r>
              <a:rPr lang="ru-RU" dirty="0" err="1"/>
              <a:t>процесінде</a:t>
            </a:r>
            <a:r>
              <a:rPr lang="ru-RU" dirty="0"/>
              <a:t> </a:t>
            </a:r>
            <a:r>
              <a:rPr lang="ru-RU" dirty="0" err="1"/>
              <a:t>этнопедагогикалық</a:t>
            </a:r>
            <a:r>
              <a:rPr lang="ru-RU" dirty="0"/>
              <a:t> </a:t>
            </a:r>
            <a:r>
              <a:rPr lang="ru-RU" dirty="0" err="1"/>
              <a:t>тәсілді</a:t>
            </a:r>
            <a:r>
              <a:rPr lang="ru-RU" dirty="0"/>
              <a:t> </a:t>
            </a:r>
            <a:r>
              <a:rPr lang="ru-RU" dirty="0" err="1"/>
              <a:t>қолданудың</a:t>
            </a:r>
            <a:r>
              <a:rPr lang="ru-RU" dirty="0"/>
              <a:t> эксперименттік </a:t>
            </a:r>
            <a:r>
              <a:rPr lang="ru-RU" dirty="0" err="1"/>
              <a:t>алаңының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ережелерін</a:t>
            </a:r>
            <a:r>
              <a:rPr lang="ru-RU" dirty="0"/>
              <a:t> </a:t>
            </a:r>
            <a:r>
              <a:rPr lang="ru-RU" dirty="0" err="1"/>
              <a:t>әзірлеу</a:t>
            </a:r>
            <a:r>
              <a:rPr lang="ru-RU" dirty="0"/>
              <a:t> </a:t>
            </a:r>
            <a:r>
              <a:rPr lang="ru-RU" dirty="0" err="1"/>
              <a:t>Этнопедагогика</a:t>
            </a:r>
            <a:r>
              <a:rPr lang="ru-RU" dirty="0"/>
              <a:t> </a:t>
            </a:r>
            <a:r>
              <a:rPr lang="ru-RU" dirty="0" err="1"/>
              <a:t>орталығының</a:t>
            </a:r>
            <a:r>
              <a:rPr lang="ru-RU" dirty="0"/>
              <a:t> </a:t>
            </a:r>
            <a:r>
              <a:rPr lang="ru-RU" dirty="0" err="1"/>
              <a:t>ұстанымын</a:t>
            </a:r>
            <a:r>
              <a:rPr lang="ru-RU" dirty="0"/>
              <a:t> </a:t>
            </a:r>
            <a:r>
              <a:rPr lang="ru-RU" dirty="0" err="1"/>
              <a:t>әзірлеу</a:t>
            </a:r>
            <a:r>
              <a:rPr lang="ru-RU" dirty="0"/>
              <a:t>. </a:t>
            </a:r>
            <a:r>
              <a:rPr lang="ru-RU" dirty="0" err="1"/>
              <a:t>Рухани-адамгершілік</a:t>
            </a:r>
            <a:r>
              <a:rPr lang="ru-RU" dirty="0"/>
              <a:t> </a:t>
            </a:r>
            <a:r>
              <a:rPr lang="ru-RU" dirty="0" err="1"/>
              <a:t>дамуына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барынша</a:t>
            </a:r>
            <a:r>
              <a:rPr lang="ru-RU" dirty="0"/>
              <a:t> </a:t>
            </a:r>
            <a:r>
              <a:rPr lang="ru-RU" dirty="0" err="1"/>
              <a:t>әлеуметтік</a:t>
            </a:r>
            <a:r>
              <a:rPr lang="ru-RU" dirty="0"/>
              <a:t> </a:t>
            </a:r>
            <a:r>
              <a:rPr lang="ru-RU" dirty="0" err="1"/>
              <a:t>бейімделуге</a:t>
            </a:r>
            <a:r>
              <a:rPr lang="ru-RU" dirty="0"/>
              <a:t> </a:t>
            </a:r>
            <a:r>
              <a:rPr lang="ru-RU" dirty="0" err="1"/>
              <a:t>қол</a:t>
            </a:r>
            <a:r>
              <a:rPr lang="ru-RU" dirty="0"/>
              <a:t> </a:t>
            </a:r>
            <a:r>
              <a:rPr lang="ru-RU" dirty="0" err="1"/>
              <a:t>жеткізуге</a:t>
            </a:r>
            <a:r>
              <a:rPr lang="ru-RU" dirty="0"/>
              <a:t> </a:t>
            </a:r>
            <a:r>
              <a:rPr lang="ru-RU" dirty="0" err="1"/>
              <a:t>ықпал</a:t>
            </a:r>
            <a:r>
              <a:rPr lang="ru-RU" dirty="0"/>
              <a:t> </a:t>
            </a:r>
            <a:r>
              <a:rPr lang="ru-RU" dirty="0" err="1"/>
              <a:t>ететін</a:t>
            </a:r>
            <a:r>
              <a:rPr lang="ru-RU" dirty="0"/>
              <a:t> «</a:t>
            </a:r>
            <a:r>
              <a:rPr lang="ru-RU" dirty="0" err="1"/>
              <a:t>Бабалардың</a:t>
            </a:r>
            <a:r>
              <a:rPr lang="ru-RU" dirty="0"/>
              <a:t> </a:t>
            </a:r>
            <a:r>
              <a:rPr lang="ru-RU" dirty="0" err="1"/>
              <a:t>тарихи</a:t>
            </a:r>
            <a:r>
              <a:rPr lang="ru-RU" dirty="0"/>
              <a:t> </a:t>
            </a:r>
            <a:r>
              <a:rPr lang="ru-RU" dirty="0" err="1"/>
              <a:t>мұрасы</a:t>
            </a:r>
            <a:r>
              <a:rPr lang="ru-RU" dirty="0"/>
              <a:t>» </a:t>
            </a:r>
            <a:r>
              <a:rPr lang="ru-RU" dirty="0" err="1"/>
              <a:t>курсын</a:t>
            </a:r>
            <a:r>
              <a:rPr lang="ru-RU" dirty="0"/>
              <a:t> </a:t>
            </a:r>
            <a:r>
              <a:rPr lang="ru-RU" dirty="0" err="1"/>
              <a:t>әзірлеу</a:t>
            </a:r>
            <a:r>
              <a:rPr lang="ru-RU" dirty="0"/>
              <a:t> </a:t>
            </a:r>
            <a:r>
              <a:rPr lang="ru-RU" dirty="0" err="1"/>
              <a:t>Этнопедагогикалық</a:t>
            </a:r>
            <a:r>
              <a:rPr lang="ru-RU" dirty="0"/>
              <a:t> </a:t>
            </a:r>
            <a:r>
              <a:rPr lang="ru-RU" dirty="0" err="1"/>
              <a:t>тәсілді</a:t>
            </a:r>
            <a:r>
              <a:rPr lang="ru-RU" dirty="0"/>
              <a:t> </a:t>
            </a:r>
            <a:r>
              <a:rPr lang="ru-RU" dirty="0" err="1"/>
              <a:t>пайдалана</a:t>
            </a:r>
            <a:r>
              <a:rPr lang="ru-RU" dirty="0"/>
              <a:t> </a:t>
            </a:r>
            <a:r>
              <a:rPr lang="ru-RU" dirty="0" err="1"/>
              <a:t>отырып</a:t>
            </a:r>
            <a:r>
              <a:rPr lang="ru-RU" dirty="0"/>
              <a:t>, </a:t>
            </a:r>
            <a:r>
              <a:rPr lang="ru-RU" dirty="0" err="1"/>
              <a:t>сабақтарды</a:t>
            </a:r>
            <a:r>
              <a:rPr lang="ru-RU" dirty="0"/>
              <a:t>, </a:t>
            </a:r>
            <a:r>
              <a:rPr lang="ru-RU" dirty="0" err="1"/>
              <a:t>тәрбиелік</a:t>
            </a:r>
            <a:r>
              <a:rPr lang="ru-RU" dirty="0"/>
              <a:t> </a:t>
            </a:r>
            <a:r>
              <a:rPr lang="ru-RU" dirty="0" err="1"/>
              <a:t>іс-шаралардың</a:t>
            </a:r>
            <a:r>
              <a:rPr lang="ru-RU" dirty="0"/>
              <a:t> </a:t>
            </a:r>
            <a:r>
              <a:rPr lang="ru-RU" dirty="0" err="1"/>
              <a:t>сценарийлерін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басқа</a:t>
            </a:r>
            <a:r>
              <a:rPr lang="ru-RU" dirty="0"/>
              <a:t> да </a:t>
            </a:r>
            <a:r>
              <a:rPr lang="ru-RU" dirty="0" err="1"/>
              <a:t>оқу-әдістемелік</a:t>
            </a:r>
            <a:r>
              <a:rPr lang="ru-RU" dirty="0"/>
              <a:t> </a:t>
            </a:r>
            <a:r>
              <a:rPr lang="ru-RU" dirty="0" err="1"/>
              <a:t>басылымдарды</a:t>
            </a:r>
            <a:r>
              <a:rPr lang="ru-RU" dirty="0"/>
              <a:t> </a:t>
            </a:r>
            <a:r>
              <a:rPr lang="ru-RU" dirty="0" err="1"/>
              <a:t>әзірлеу</a:t>
            </a:r>
            <a:r>
              <a:rPr lang="ru-RU" dirty="0"/>
              <a:t>. </a:t>
            </a:r>
            <a:r>
              <a:rPr lang="ru-RU" dirty="0" err="1"/>
              <a:t>Ұйымдастыру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өткізу</a:t>
            </a:r>
            <a:r>
              <a:rPr lang="ru-RU" dirty="0"/>
              <a:t>. </a:t>
            </a:r>
            <a:r>
              <a:rPr lang="ru-RU" dirty="0" err="1"/>
              <a:t>этнопедагогикалық</a:t>
            </a:r>
            <a:r>
              <a:rPr lang="ru-RU" dirty="0"/>
              <a:t> </a:t>
            </a:r>
            <a:r>
              <a:rPr lang="ru-RU" dirty="0" err="1"/>
              <a:t>бағыттағы</a:t>
            </a:r>
            <a:r>
              <a:rPr lang="ru-RU" dirty="0"/>
              <a:t> </a:t>
            </a:r>
            <a:r>
              <a:rPr lang="ru-RU" dirty="0" err="1"/>
              <a:t>мониторингтік</a:t>
            </a:r>
            <a:r>
              <a:rPr lang="ru-RU" dirty="0"/>
              <a:t> </a:t>
            </a:r>
            <a:r>
              <a:rPr lang="ru-RU" dirty="0" err="1"/>
              <a:t>зерттеулер</a:t>
            </a:r>
            <a:r>
              <a:rPr lang="ru-RU" dirty="0"/>
              <a:t>, </a:t>
            </a:r>
            <a:r>
              <a:rPr lang="ru-RU" dirty="0" err="1"/>
              <a:t>ғылыми</a:t>
            </a:r>
            <a:r>
              <a:rPr lang="ru-RU" dirty="0"/>
              <a:t> </a:t>
            </a:r>
            <a:r>
              <a:rPr lang="ru-RU" dirty="0" err="1"/>
              <a:t>жобалар</a:t>
            </a:r>
            <a:r>
              <a:rPr lang="ru-RU" dirty="0"/>
              <a:t>, </a:t>
            </a:r>
            <a:r>
              <a:rPr lang="ru-RU" dirty="0" err="1"/>
              <a:t>дөңгелек</a:t>
            </a:r>
            <a:r>
              <a:rPr lang="ru-RU" dirty="0"/>
              <a:t> </a:t>
            </a:r>
            <a:r>
              <a:rPr lang="ru-RU" dirty="0" err="1"/>
              <a:t>үстелдер</a:t>
            </a:r>
            <a:r>
              <a:rPr lang="ru-RU" dirty="0"/>
              <a:t>, </a:t>
            </a:r>
            <a:r>
              <a:rPr lang="ru-RU" dirty="0" err="1"/>
              <a:t>кездесулер</a:t>
            </a:r>
            <a:r>
              <a:rPr lang="ru-RU" dirty="0"/>
              <a:t>, </a:t>
            </a:r>
            <a:r>
              <a:rPr lang="ru-RU" dirty="0" err="1"/>
              <a:t>конкурстар</a:t>
            </a:r>
            <a:r>
              <a:rPr lang="ru-RU" dirty="0"/>
              <a:t>, </a:t>
            </a:r>
            <a:r>
              <a:rPr lang="ru-RU" dirty="0" err="1"/>
              <a:t>ғылыми-практикалық</a:t>
            </a:r>
            <a:r>
              <a:rPr lang="ru-RU" dirty="0"/>
              <a:t> </a:t>
            </a:r>
            <a:r>
              <a:rPr lang="ru-RU" dirty="0" err="1"/>
              <a:t>конференциялар</a:t>
            </a:r>
            <a:r>
              <a:rPr lang="ru-RU" dirty="0"/>
              <a:t>, </a:t>
            </a:r>
            <a:r>
              <a:rPr lang="ru-RU" dirty="0" err="1"/>
              <a:t>форумдар</a:t>
            </a:r>
            <a:r>
              <a:rPr lang="ru-RU" dirty="0"/>
              <a:t>, </a:t>
            </a:r>
            <a:r>
              <a:rPr lang="ru-RU" dirty="0" err="1"/>
              <a:t>еңбек</a:t>
            </a:r>
            <a:r>
              <a:rPr lang="ru-RU" dirty="0"/>
              <a:t> </a:t>
            </a:r>
            <a:r>
              <a:rPr lang="ru-RU" dirty="0" err="1"/>
              <a:t>десанттары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3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шаблон 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751"/>
          </a:xfrm>
        </p:spPr>
      </p:pic>
    </p:spTree>
    <p:extLst>
      <p:ext uri="{BB962C8B-B14F-4D97-AF65-F5344CB8AC3E}">
        <p14:creationId xmlns:p14="http://schemas.microsoft.com/office/powerpoint/2010/main" val="17494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2\Desktop\Screenshot_20230613-12034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86" y="958810"/>
            <a:ext cx="3234103" cy="4130141"/>
          </a:xfrm>
          <a:prstGeom prst="rect">
            <a:avLst/>
          </a:prstGeom>
          <a:noFill/>
        </p:spPr>
      </p:pic>
      <p:pic>
        <p:nvPicPr>
          <p:cNvPr id="5" name="Picture 4" descr="C:\Users\User2\Desktop\Screenshot_20230613-120441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119" y="459271"/>
            <a:ext cx="2010600" cy="2839014"/>
          </a:xfrm>
          <a:prstGeom prst="rect">
            <a:avLst/>
          </a:prstGeom>
          <a:noFill/>
        </p:spPr>
      </p:pic>
      <p:pic>
        <p:nvPicPr>
          <p:cNvPr id="6" name="Picture 2" descr="C:\Users\User2\Desktop\IMG-20230605-WA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319" y="3646669"/>
            <a:ext cx="3927231" cy="2945423"/>
          </a:xfrm>
          <a:prstGeom prst="rect">
            <a:avLst/>
          </a:prstGeom>
          <a:noFill/>
        </p:spPr>
      </p:pic>
      <p:pic>
        <p:nvPicPr>
          <p:cNvPr id="7" name="Picture 3" descr="C:\Users\User2\Desktop\IMG-20230605-WA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3520" y="3646669"/>
            <a:ext cx="3846086" cy="2884564"/>
          </a:xfrm>
          <a:prstGeom prst="rect">
            <a:avLst/>
          </a:prstGeom>
          <a:noFill/>
        </p:spPr>
      </p:pic>
      <p:pic>
        <p:nvPicPr>
          <p:cNvPr id="8" name="Picture 5" descr="C:\Users\User2\Desktop\Screenshot_20230613-120436_Galle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0" y="367763"/>
            <a:ext cx="2038706" cy="2930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19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501" y="2654731"/>
            <a:ext cx="2824945" cy="25379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ЭКСПЕРИМЕНТ МАҚСАТЫ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2000" i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Этникалық</a:t>
            </a:r>
            <a:r>
              <a:rPr lang="ru-RU" sz="20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өзіндік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сананың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қалыптасу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үдерісіне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Этнопедагогика</a:t>
            </a:r>
            <a:r>
              <a:rPr lang="ru-RU" sz="20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0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ашылуы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етуде</a:t>
            </a:r>
            <a: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ru-RU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E27608FE-8EC0-D347-97FA-58D507E9F943}"/>
              </a:ext>
            </a:extLst>
          </p:cNvPr>
          <p:cNvGrpSpPr/>
          <p:nvPr/>
        </p:nvGrpSpPr>
        <p:grpSpPr>
          <a:xfrm>
            <a:off x="5164194" y="882861"/>
            <a:ext cx="1224374" cy="1184894"/>
            <a:chOff x="4343400" y="1854885"/>
            <a:chExt cx="457200" cy="457200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EAA7841C-7AA8-4243-B3BE-55D29526B254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85CD68A4-0C3C-824F-A6FA-AB20F163BD02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6" name="Freeform: Shape 18">
            <a:extLst>
              <a:ext uri="{FF2B5EF4-FFF2-40B4-BE49-F238E27FC236}">
                <a16:creationId xmlns:a16="http://schemas.microsoft.com/office/drawing/2014/main" id="{8A785149-2749-5641-A210-DDE343C720A9}"/>
              </a:ext>
            </a:extLst>
          </p:cNvPr>
          <p:cNvSpPr>
            <a:spLocks/>
          </p:cNvSpPr>
          <p:nvPr/>
        </p:nvSpPr>
        <p:spPr bwMode="auto">
          <a:xfrm>
            <a:off x="4935075" y="2088253"/>
            <a:ext cx="1804442" cy="2200759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118E5217-E072-2C4C-AD2C-3D4AB135F5CA}"/>
              </a:ext>
            </a:extLst>
          </p:cNvPr>
          <p:cNvGrpSpPr/>
          <p:nvPr/>
        </p:nvGrpSpPr>
        <p:grpSpPr>
          <a:xfrm>
            <a:off x="442322" y="2399462"/>
            <a:ext cx="1224374" cy="1184894"/>
            <a:chOff x="4343400" y="1854885"/>
            <a:chExt cx="457200" cy="457200"/>
          </a:xfrm>
        </p:grpSpPr>
        <p:sp>
          <p:nvSpPr>
            <p:cNvPr id="10" name="Oval 33">
              <a:extLst>
                <a:ext uri="{FF2B5EF4-FFF2-40B4-BE49-F238E27FC236}">
                  <a16:creationId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Oval 34">
              <a:extLst>
                <a:ext uri="{FF2B5EF4-FFF2-40B4-BE49-F238E27FC236}">
                  <a16:creationId xmlns:a16="http://schemas.microsoft.com/office/drawing/2014/main" id="{61BF5840-CEC1-A445-8403-669B37DA9F6B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9" name="Freeform: Shape 36">
            <a:extLst>
              <a:ext uri="{FF2B5EF4-FFF2-40B4-BE49-F238E27FC236}">
                <a16:creationId xmlns:a16="http://schemas.microsoft.com/office/drawing/2014/main" id="{5EC93C6A-B1DE-6649-A624-2C5A85FB1264}"/>
              </a:ext>
            </a:extLst>
          </p:cNvPr>
          <p:cNvSpPr>
            <a:spLocks/>
          </p:cNvSpPr>
          <p:nvPr/>
        </p:nvSpPr>
        <p:spPr bwMode="auto">
          <a:xfrm flipH="1">
            <a:off x="200814" y="3584356"/>
            <a:ext cx="1804442" cy="2200759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200981" y="29939"/>
            <a:ext cx="1633701" cy="3158694"/>
            <a:chOff x="9313433" y="218240"/>
            <a:chExt cx="1547259" cy="3000313"/>
          </a:xfrm>
        </p:grpSpPr>
        <p:grpSp>
          <p:nvGrpSpPr>
            <p:cNvPr id="15" name="Group 40">
              <a:extLst>
                <a:ext uri="{FF2B5EF4-FFF2-40B4-BE49-F238E27FC236}">
                  <a16:creationId xmlns:a16="http://schemas.microsoft.com/office/drawing/2014/main" id="{DF529922-157C-714D-81DA-84EA4FCB762D}"/>
                </a:ext>
              </a:extLst>
            </p:cNvPr>
            <p:cNvGrpSpPr/>
            <p:nvPr/>
          </p:nvGrpSpPr>
          <p:grpSpPr>
            <a:xfrm>
              <a:off x="9553503" y="218240"/>
              <a:ext cx="1049867" cy="1049867"/>
              <a:chOff x="4343400" y="1854885"/>
              <a:chExt cx="457200" cy="457200"/>
            </a:xfrm>
          </p:grpSpPr>
          <p:sp>
            <p:nvSpPr>
              <p:cNvPr id="17" name="Oval 42">
                <a:extLst>
                  <a:ext uri="{FF2B5EF4-FFF2-40B4-BE49-F238E27FC236}">
                    <a16:creationId xmlns:a16="http://schemas.microsoft.com/office/drawing/2014/main" id="{A25B7585-9597-604D-8F24-83EE257D15C1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Oval 43">
                <a:extLst>
                  <a:ext uri="{FF2B5EF4-FFF2-40B4-BE49-F238E27FC236}">
                    <a16:creationId xmlns:a16="http://schemas.microsoft.com/office/drawing/2014/main" id="{1BE87A02-F9A0-C049-8D7B-6729B8C2262E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: Shape 45">
              <a:extLst>
                <a:ext uri="{FF2B5EF4-FFF2-40B4-BE49-F238E27FC236}">
                  <a16:creationId xmlns:a16="http://schemas.microsoft.com/office/drawing/2014/main" id="{D9CB586B-89BF-F04B-99E9-F07007216E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13433" y="1268586"/>
              <a:ext cx="1547259" cy="1949967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9" name="Заголовок 1"/>
          <p:cNvSpPr txBox="1">
            <a:spLocks/>
          </p:cNvSpPr>
          <p:nvPr/>
        </p:nvSpPr>
        <p:spPr>
          <a:xfrm>
            <a:off x="4702462" y="4502440"/>
            <a:ext cx="2147838" cy="1830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НЫСАНЫ</a:t>
            </a:r>
          </a:p>
          <a:p>
            <a:pPr algn="ctr"/>
            <a:endParaRPr lang="ru-RU" sz="8000" dirty="0"/>
          </a:p>
          <a:p>
            <a:pPr algn="ctr"/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ектептегі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220965" y="978983"/>
            <a:ext cx="3807393" cy="211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ЭКСПЕРИМЕНТТЫҚ ПӘН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рухани-адамгершілік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үдерісіндегі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этномәдени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тәсілдер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37"/>
            <a:ext cx="12192000" cy="7661548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143000" y="2819400"/>
            <a:ext cx="2625498" cy="18296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4646" y="37835"/>
            <a:ext cx="11180618" cy="154045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ЗЕРТТЕУ </a:t>
            </a:r>
            <a:r>
              <a:rPr lang="ru-RU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МӘСЕЛЕСІ: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мектептегі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оқушысын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тәрбиелеудің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этнопедагогикалық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аспектілері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183" y="3334043"/>
            <a:ext cx="3012131" cy="928468"/>
          </a:xfrm>
        </p:spPr>
        <p:txBody>
          <a:bodyPr>
            <a:noAutofit/>
          </a:bodyPr>
          <a:lstStyle/>
          <a:p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Балаға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ең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болмағанда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өзіне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дейінгілер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туралы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қарапайым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білім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бермейінше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оның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бойына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жоғары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адамгершілік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ұстанымдарды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тәрбиелеу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мүмкін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емес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endParaRPr lang="ru-RU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 flipH="1">
            <a:off x="9073662" y="3334043"/>
            <a:ext cx="2561602" cy="928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Этнопедагогика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–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біздің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бастауымыз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сондықтан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да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біз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балаларға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тарихті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жеткізе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білу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үшін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өткенді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білуіміз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қажет</a:t>
            </a:r>
            <a:r>
              <a:rPr lang="ru-RU" sz="2000" i="1" dirty="0" smtClean="0"/>
              <a:t>.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42337" y="3334043"/>
            <a:ext cx="2795995" cy="1561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Этнопедагогика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болашақты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байланыстыратын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35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1" y="1784132"/>
            <a:ext cx="7613116" cy="5073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0056" y="476248"/>
            <a:ext cx="4612128" cy="30619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i="1" dirty="0">
                <a:solidFill>
                  <a:srgbClr val="C00000"/>
                </a:solidFill>
              </a:rPr>
              <a:t>ТЕОРИЯЛЫҚ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err="1"/>
              <a:t>Т</a:t>
            </a:r>
            <a:r>
              <a:rPr lang="ru-RU" sz="2700" dirty="0" err="1" smtClean="0"/>
              <a:t>арихи</a:t>
            </a:r>
            <a:r>
              <a:rPr lang="ru-RU" sz="2700" dirty="0"/>
              <a:t>, </a:t>
            </a:r>
            <a:r>
              <a:rPr lang="ru-RU" sz="2700" dirty="0" err="1"/>
              <a:t>әдістемелік</a:t>
            </a:r>
            <a:r>
              <a:rPr lang="ru-RU" sz="2700" dirty="0"/>
              <a:t> </a:t>
            </a:r>
            <a:r>
              <a:rPr lang="ru-RU" sz="2700" dirty="0" err="1"/>
              <a:t>талдау</a:t>
            </a:r>
            <a:r>
              <a:rPr lang="ru-RU" sz="2700" dirty="0"/>
              <a:t>,</a:t>
            </a:r>
            <a:br>
              <a:rPr lang="ru-RU" sz="2700" dirty="0"/>
            </a:br>
            <a:r>
              <a:rPr lang="ru-RU" sz="2700" dirty="0" err="1"/>
              <a:t>социологиялық</a:t>
            </a:r>
            <a:r>
              <a:rPr lang="ru-RU" sz="2700" dirty="0"/>
              <a:t> </a:t>
            </a:r>
            <a:r>
              <a:rPr lang="ru-RU" sz="2700" dirty="0" err="1" smtClean="0"/>
              <a:t>әдебиеттер</a:t>
            </a:r>
            <a:r>
              <a:rPr lang="ru-RU" sz="2700" dirty="0" smtClean="0"/>
              <a:t>,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err="1"/>
              <a:t>теориялық</a:t>
            </a:r>
            <a:r>
              <a:rPr lang="ru-RU" sz="2700" dirty="0"/>
              <a:t> </a:t>
            </a:r>
            <a:r>
              <a:rPr lang="ru-RU" sz="2700" dirty="0" err="1"/>
              <a:t>модельдеу</a:t>
            </a:r>
            <a:r>
              <a:rPr lang="ru-RU" sz="2700" dirty="0"/>
              <a:t> </a:t>
            </a:r>
            <a:r>
              <a:rPr lang="ru-RU" sz="2700" dirty="0" err="1" smtClean="0"/>
              <a:t>әдістері</a:t>
            </a:r>
            <a:r>
              <a:rPr lang="ru-RU" sz="2700" dirty="0" smtClean="0"/>
              <a:t>,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err="1"/>
              <a:t>салыстырмалы</a:t>
            </a:r>
            <a:r>
              <a:rPr lang="ru-RU" sz="2700" dirty="0"/>
              <a:t> </a:t>
            </a:r>
            <a:r>
              <a:rPr lang="ru-RU" sz="2700" dirty="0" err="1" smtClean="0"/>
              <a:t>талдау</a:t>
            </a:r>
            <a:r>
              <a:rPr lang="ru-RU" sz="2700" dirty="0" smtClean="0"/>
              <a:t>.</a:t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89083" y="11373"/>
            <a:ext cx="5909067" cy="1584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i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4800" i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4800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ЗЕРТТЕУ ӘДІСТЕРІ</a:t>
            </a:r>
            <a:r>
              <a:rPr lang="ru-RU" sz="4800" i="1" dirty="0" smtClean="0">
                <a:solidFill>
                  <a:srgbClr val="C00000"/>
                </a:solidFill>
              </a:rPr>
              <a:t/>
            </a:r>
            <a:br>
              <a:rPr lang="ru-RU" sz="4800" i="1" dirty="0" smtClean="0">
                <a:solidFill>
                  <a:srgbClr val="C00000"/>
                </a:solidFill>
              </a:rPr>
            </a:br>
            <a:r>
              <a:rPr lang="ru-RU" sz="4800" i="1" dirty="0" smtClean="0">
                <a:solidFill>
                  <a:srgbClr val="C00000"/>
                </a:solidFill>
              </a:rPr>
              <a:t/>
            </a:r>
            <a:br>
              <a:rPr lang="ru-RU" sz="4800" i="1" dirty="0" smtClean="0">
                <a:solidFill>
                  <a:srgbClr val="C00000"/>
                </a:solidFill>
              </a:rPr>
            </a:br>
            <a:endParaRPr lang="ru-RU" sz="4800" i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flipH="1">
            <a:off x="6962803" y="1212850"/>
            <a:ext cx="5102385" cy="391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>
                <a:solidFill>
                  <a:srgbClr val="C00000"/>
                </a:solidFill>
              </a:rPr>
              <a:t>ЭМПИРИКАЛЫҚ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/>
              <a:t>О</a:t>
            </a:r>
            <a:r>
              <a:rPr lang="ru-RU" sz="2400" dirty="0" err="1" smtClean="0"/>
              <a:t>зық</a:t>
            </a:r>
            <a:r>
              <a:rPr lang="ru-RU" sz="2400" dirty="0" smtClean="0"/>
              <a:t> </a:t>
            </a:r>
            <a:r>
              <a:rPr lang="ru-RU" sz="2400" dirty="0" err="1" smtClean="0"/>
              <a:t>педагогикалық</a:t>
            </a:r>
            <a:r>
              <a:rPr lang="ru-RU" sz="2400" dirty="0" smtClean="0"/>
              <a:t> </a:t>
            </a:r>
            <a:r>
              <a:rPr lang="ru-RU" sz="2400" dirty="0" err="1" smtClean="0"/>
              <a:t>тәжірибені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жалпылау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 smtClean="0"/>
              <a:t>оқу</a:t>
            </a:r>
            <a:r>
              <a:rPr lang="ru-RU" sz="2400" dirty="0" smtClean="0"/>
              <a:t> </a:t>
            </a:r>
            <a:r>
              <a:rPr lang="ru-RU" sz="2400" dirty="0" err="1" smtClean="0"/>
              <a:t>үдерісінің</a:t>
            </a:r>
            <a:r>
              <a:rPr lang="ru-RU" sz="2400" dirty="0" smtClean="0"/>
              <a:t> </a:t>
            </a:r>
            <a:r>
              <a:rPr lang="ru-RU" sz="2400" dirty="0" err="1" smtClean="0"/>
              <a:t>тиімділігін</a:t>
            </a:r>
            <a:r>
              <a:rPr lang="ru-RU" sz="2400" dirty="0" smtClean="0"/>
              <a:t> </a:t>
            </a:r>
            <a:r>
              <a:rPr lang="ru-RU" sz="2400" dirty="0" err="1" smtClean="0"/>
              <a:t>сараптамалық</a:t>
            </a:r>
            <a:r>
              <a:rPr lang="ru-RU" sz="2400" dirty="0" smtClean="0"/>
              <a:t> </a:t>
            </a:r>
            <a:r>
              <a:rPr lang="ru-RU" sz="2400" dirty="0" err="1" smtClean="0"/>
              <a:t>бағалау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 smtClean="0"/>
              <a:t>статистикалық</a:t>
            </a:r>
            <a:r>
              <a:rPr lang="ru-RU" sz="2400" dirty="0" smtClean="0"/>
              <a:t> </a:t>
            </a:r>
            <a:r>
              <a:rPr lang="ru-RU" sz="2400" dirty="0" err="1" smtClean="0"/>
              <a:t>және</a:t>
            </a:r>
            <a:r>
              <a:rPr lang="ru-RU" sz="2400" dirty="0" smtClean="0"/>
              <a:t> </a:t>
            </a:r>
            <a:r>
              <a:rPr lang="ru-RU" sz="2400" dirty="0" err="1" smtClean="0"/>
              <a:t>социометриялық</a:t>
            </a:r>
            <a:r>
              <a:rPr lang="ru-RU" sz="2400" dirty="0" smtClean="0"/>
              <a:t> </a:t>
            </a:r>
            <a:r>
              <a:rPr lang="ru-RU" sz="2400" dirty="0" err="1" smtClean="0"/>
              <a:t>әдістер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790427" y="2393879"/>
            <a:ext cx="5025210" cy="32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029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379" y="193161"/>
            <a:ext cx="9512098" cy="100772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ЭТНОПЕДАГОГИКА </a:t>
            </a:r>
            <a:r>
              <a:rPr lang="ru-RU" sz="4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ОРТАЛЫҒЫ</a:t>
            </a:r>
            <a:br>
              <a:rPr lang="ru-RU" sz="4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4000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831425" y="1122402"/>
            <a:ext cx="6279854" cy="4701600"/>
            <a:chOff x="2228851" y="1165225"/>
            <a:chExt cx="7476067" cy="5070713"/>
          </a:xfrm>
        </p:grpSpPr>
        <p:sp>
          <p:nvSpPr>
            <p:cNvPr id="6" name="Freeform 4444"/>
            <p:cNvSpPr>
              <a:spLocks/>
            </p:cNvSpPr>
            <p:nvPr/>
          </p:nvSpPr>
          <p:spPr bwMode="auto">
            <a:xfrm rot="10800000">
              <a:off x="3219451" y="1349376"/>
              <a:ext cx="1869016" cy="2149475"/>
            </a:xfrm>
            <a:custGeom>
              <a:avLst/>
              <a:gdLst>
                <a:gd name="T0" fmla="*/ 234 w 760"/>
                <a:gd name="T1" fmla="*/ 2 h 1166"/>
                <a:gd name="T2" fmla="*/ 152 w 760"/>
                <a:gd name="T3" fmla="*/ 662 h 1166"/>
                <a:gd name="T4" fmla="*/ 260 w 760"/>
                <a:gd name="T5" fmla="*/ 476 h 1166"/>
                <a:gd name="T6" fmla="*/ 262 w 760"/>
                <a:gd name="T7" fmla="*/ 474 h 1166"/>
                <a:gd name="T8" fmla="*/ 284 w 760"/>
                <a:gd name="T9" fmla="*/ 472 h 1166"/>
                <a:gd name="T10" fmla="*/ 330 w 760"/>
                <a:gd name="T11" fmla="*/ 482 h 1166"/>
                <a:gd name="T12" fmla="*/ 402 w 760"/>
                <a:gd name="T13" fmla="*/ 506 h 1166"/>
                <a:gd name="T14" fmla="*/ 424 w 760"/>
                <a:gd name="T15" fmla="*/ 516 h 1166"/>
                <a:gd name="T16" fmla="*/ 464 w 760"/>
                <a:gd name="T17" fmla="*/ 542 h 1166"/>
                <a:gd name="T18" fmla="*/ 502 w 760"/>
                <a:gd name="T19" fmla="*/ 574 h 1166"/>
                <a:gd name="T20" fmla="*/ 532 w 760"/>
                <a:gd name="T21" fmla="*/ 610 h 1166"/>
                <a:gd name="T22" fmla="*/ 546 w 760"/>
                <a:gd name="T23" fmla="*/ 630 h 1166"/>
                <a:gd name="T24" fmla="*/ 566 w 760"/>
                <a:gd name="T25" fmla="*/ 676 h 1166"/>
                <a:gd name="T26" fmla="*/ 576 w 760"/>
                <a:gd name="T27" fmla="*/ 726 h 1166"/>
                <a:gd name="T28" fmla="*/ 576 w 760"/>
                <a:gd name="T29" fmla="*/ 776 h 1166"/>
                <a:gd name="T30" fmla="*/ 570 w 760"/>
                <a:gd name="T31" fmla="*/ 830 h 1166"/>
                <a:gd name="T32" fmla="*/ 556 w 760"/>
                <a:gd name="T33" fmla="*/ 880 h 1166"/>
                <a:gd name="T34" fmla="*/ 538 w 760"/>
                <a:gd name="T35" fmla="*/ 930 h 1166"/>
                <a:gd name="T36" fmla="*/ 492 w 760"/>
                <a:gd name="T37" fmla="*/ 1020 h 1166"/>
                <a:gd name="T38" fmla="*/ 476 w 760"/>
                <a:gd name="T39" fmla="*/ 1042 h 1166"/>
                <a:gd name="T40" fmla="*/ 438 w 760"/>
                <a:gd name="T41" fmla="*/ 1084 h 1166"/>
                <a:gd name="T42" fmla="*/ 396 w 760"/>
                <a:gd name="T43" fmla="*/ 1124 h 1166"/>
                <a:gd name="T44" fmla="*/ 350 w 760"/>
                <a:gd name="T45" fmla="*/ 1154 h 1166"/>
                <a:gd name="T46" fmla="*/ 324 w 760"/>
                <a:gd name="T47" fmla="*/ 1166 h 1166"/>
                <a:gd name="T48" fmla="*/ 412 w 760"/>
                <a:gd name="T49" fmla="*/ 1122 h 1166"/>
                <a:gd name="T50" fmla="*/ 468 w 760"/>
                <a:gd name="T51" fmla="*/ 1086 h 1166"/>
                <a:gd name="T52" fmla="*/ 520 w 760"/>
                <a:gd name="T53" fmla="*/ 1048 h 1166"/>
                <a:gd name="T54" fmla="*/ 568 w 760"/>
                <a:gd name="T55" fmla="*/ 1004 h 1166"/>
                <a:gd name="T56" fmla="*/ 614 w 760"/>
                <a:gd name="T57" fmla="*/ 956 h 1166"/>
                <a:gd name="T58" fmla="*/ 652 w 760"/>
                <a:gd name="T59" fmla="*/ 904 h 1166"/>
                <a:gd name="T60" fmla="*/ 688 w 760"/>
                <a:gd name="T61" fmla="*/ 848 h 1166"/>
                <a:gd name="T62" fmla="*/ 702 w 760"/>
                <a:gd name="T63" fmla="*/ 820 h 1166"/>
                <a:gd name="T64" fmla="*/ 734 w 760"/>
                <a:gd name="T65" fmla="*/ 744 h 1166"/>
                <a:gd name="T66" fmla="*/ 752 w 760"/>
                <a:gd name="T67" fmla="*/ 662 h 1166"/>
                <a:gd name="T68" fmla="*/ 760 w 760"/>
                <a:gd name="T69" fmla="*/ 578 h 1166"/>
                <a:gd name="T70" fmla="*/ 750 w 760"/>
                <a:gd name="T71" fmla="*/ 496 h 1166"/>
                <a:gd name="T72" fmla="*/ 742 w 760"/>
                <a:gd name="T73" fmla="*/ 466 h 1166"/>
                <a:gd name="T74" fmla="*/ 714 w 760"/>
                <a:gd name="T75" fmla="*/ 410 h 1166"/>
                <a:gd name="T76" fmla="*/ 676 w 760"/>
                <a:gd name="T77" fmla="*/ 358 h 1166"/>
                <a:gd name="T78" fmla="*/ 632 w 760"/>
                <a:gd name="T79" fmla="*/ 314 h 1166"/>
                <a:gd name="T80" fmla="*/ 608 w 760"/>
                <a:gd name="T81" fmla="*/ 294 h 1166"/>
                <a:gd name="T82" fmla="*/ 518 w 760"/>
                <a:gd name="T83" fmla="*/ 228 h 1166"/>
                <a:gd name="T84" fmla="*/ 460 w 760"/>
                <a:gd name="T85" fmla="*/ 190 h 1166"/>
                <a:gd name="T86" fmla="*/ 434 w 760"/>
                <a:gd name="T87" fmla="*/ 178 h 1166"/>
                <a:gd name="T88" fmla="*/ 534 w 760"/>
                <a:gd name="T89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0" h="1166">
                  <a:moveTo>
                    <a:pt x="534" y="0"/>
                  </a:moveTo>
                  <a:lnTo>
                    <a:pt x="234" y="2"/>
                  </a:lnTo>
                  <a:lnTo>
                    <a:pt x="0" y="407"/>
                  </a:lnTo>
                  <a:lnTo>
                    <a:pt x="152" y="662"/>
                  </a:lnTo>
                  <a:lnTo>
                    <a:pt x="152" y="662"/>
                  </a:lnTo>
                  <a:lnTo>
                    <a:pt x="260" y="476"/>
                  </a:lnTo>
                  <a:lnTo>
                    <a:pt x="260" y="476"/>
                  </a:lnTo>
                  <a:lnTo>
                    <a:pt x="262" y="474"/>
                  </a:lnTo>
                  <a:lnTo>
                    <a:pt x="268" y="472"/>
                  </a:lnTo>
                  <a:lnTo>
                    <a:pt x="284" y="472"/>
                  </a:lnTo>
                  <a:lnTo>
                    <a:pt x="306" y="476"/>
                  </a:lnTo>
                  <a:lnTo>
                    <a:pt x="330" y="482"/>
                  </a:lnTo>
                  <a:lnTo>
                    <a:pt x="376" y="496"/>
                  </a:lnTo>
                  <a:lnTo>
                    <a:pt x="402" y="506"/>
                  </a:lnTo>
                  <a:lnTo>
                    <a:pt x="402" y="506"/>
                  </a:lnTo>
                  <a:lnTo>
                    <a:pt x="424" y="516"/>
                  </a:lnTo>
                  <a:lnTo>
                    <a:pt x="444" y="528"/>
                  </a:lnTo>
                  <a:lnTo>
                    <a:pt x="464" y="542"/>
                  </a:lnTo>
                  <a:lnTo>
                    <a:pt x="484" y="556"/>
                  </a:lnTo>
                  <a:lnTo>
                    <a:pt x="502" y="574"/>
                  </a:lnTo>
                  <a:lnTo>
                    <a:pt x="518" y="590"/>
                  </a:lnTo>
                  <a:lnTo>
                    <a:pt x="532" y="610"/>
                  </a:lnTo>
                  <a:lnTo>
                    <a:pt x="546" y="630"/>
                  </a:lnTo>
                  <a:lnTo>
                    <a:pt x="546" y="630"/>
                  </a:lnTo>
                  <a:lnTo>
                    <a:pt x="556" y="652"/>
                  </a:lnTo>
                  <a:lnTo>
                    <a:pt x="566" y="676"/>
                  </a:lnTo>
                  <a:lnTo>
                    <a:pt x="572" y="700"/>
                  </a:lnTo>
                  <a:lnTo>
                    <a:pt x="576" y="726"/>
                  </a:lnTo>
                  <a:lnTo>
                    <a:pt x="576" y="752"/>
                  </a:lnTo>
                  <a:lnTo>
                    <a:pt x="576" y="776"/>
                  </a:lnTo>
                  <a:lnTo>
                    <a:pt x="574" y="804"/>
                  </a:lnTo>
                  <a:lnTo>
                    <a:pt x="570" y="830"/>
                  </a:lnTo>
                  <a:lnTo>
                    <a:pt x="564" y="856"/>
                  </a:lnTo>
                  <a:lnTo>
                    <a:pt x="556" y="880"/>
                  </a:lnTo>
                  <a:lnTo>
                    <a:pt x="548" y="906"/>
                  </a:lnTo>
                  <a:lnTo>
                    <a:pt x="538" y="930"/>
                  </a:lnTo>
                  <a:lnTo>
                    <a:pt x="516" y="978"/>
                  </a:lnTo>
                  <a:lnTo>
                    <a:pt x="492" y="1020"/>
                  </a:lnTo>
                  <a:lnTo>
                    <a:pt x="492" y="1020"/>
                  </a:lnTo>
                  <a:lnTo>
                    <a:pt x="476" y="1042"/>
                  </a:lnTo>
                  <a:lnTo>
                    <a:pt x="458" y="1064"/>
                  </a:lnTo>
                  <a:lnTo>
                    <a:pt x="438" y="1084"/>
                  </a:lnTo>
                  <a:lnTo>
                    <a:pt x="418" y="1104"/>
                  </a:lnTo>
                  <a:lnTo>
                    <a:pt x="396" y="1124"/>
                  </a:lnTo>
                  <a:lnTo>
                    <a:pt x="374" y="1140"/>
                  </a:lnTo>
                  <a:lnTo>
                    <a:pt x="350" y="1154"/>
                  </a:lnTo>
                  <a:lnTo>
                    <a:pt x="324" y="1166"/>
                  </a:lnTo>
                  <a:lnTo>
                    <a:pt x="324" y="1166"/>
                  </a:lnTo>
                  <a:lnTo>
                    <a:pt x="384" y="1138"/>
                  </a:lnTo>
                  <a:lnTo>
                    <a:pt x="412" y="1122"/>
                  </a:lnTo>
                  <a:lnTo>
                    <a:pt x="440" y="1104"/>
                  </a:lnTo>
                  <a:lnTo>
                    <a:pt x="468" y="1086"/>
                  </a:lnTo>
                  <a:lnTo>
                    <a:pt x="494" y="1068"/>
                  </a:lnTo>
                  <a:lnTo>
                    <a:pt x="520" y="1048"/>
                  </a:lnTo>
                  <a:lnTo>
                    <a:pt x="546" y="1026"/>
                  </a:lnTo>
                  <a:lnTo>
                    <a:pt x="568" y="1004"/>
                  </a:lnTo>
                  <a:lnTo>
                    <a:pt x="592" y="980"/>
                  </a:lnTo>
                  <a:lnTo>
                    <a:pt x="614" y="956"/>
                  </a:lnTo>
                  <a:lnTo>
                    <a:pt x="634" y="932"/>
                  </a:lnTo>
                  <a:lnTo>
                    <a:pt x="652" y="904"/>
                  </a:lnTo>
                  <a:lnTo>
                    <a:pt x="670" y="878"/>
                  </a:lnTo>
                  <a:lnTo>
                    <a:pt x="688" y="848"/>
                  </a:lnTo>
                  <a:lnTo>
                    <a:pt x="702" y="820"/>
                  </a:lnTo>
                  <a:lnTo>
                    <a:pt x="702" y="820"/>
                  </a:lnTo>
                  <a:lnTo>
                    <a:pt x="720" y="782"/>
                  </a:lnTo>
                  <a:lnTo>
                    <a:pt x="734" y="744"/>
                  </a:lnTo>
                  <a:lnTo>
                    <a:pt x="744" y="702"/>
                  </a:lnTo>
                  <a:lnTo>
                    <a:pt x="752" y="662"/>
                  </a:lnTo>
                  <a:lnTo>
                    <a:pt x="758" y="620"/>
                  </a:lnTo>
                  <a:lnTo>
                    <a:pt x="760" y="578"/>
                  </a:lnTo>
                  <a:lnTo>
                    <a:pt x="758" y="538"/>
                  </a:lnTo>
                  <a:lnTo>
                    <a:pt x="750" y="496"/>
                  </a:lnTo>
                  <a:lnTo>
                    <a:pt x="750" y="496"/>
                  </a:lnTo>
                  <a:lnTo>
                    <a:pt x="742" y="466"/>
                  </a:lnTo>
                  <a:lnTo>
                    <a:pt x="730" y="436"/>
                  </a:lnTo>
                  <a:lnTo>
                    <a:pt x="714" y="410"/>
                  </a:lnTo>
                  <a:lnTo>
                    <a:pt x="696" y="384"/>
                  </a:lnTo>
                  <a:lnTo>
                    <a:pt x="676" y="358"/>
                  </a:lnTo>
                  <a:lnTo>
                    <a:pt x="654" y="336"/>
                  </a:lnTo>
                  <a:lnTo>
                    <a:pt x="632" y="314"/>
                  </a:lnTo>
                  <a:lnTo>
                    <a:pt x="608" y="294"/>
                  </a:lnTo>
                  <a:lnTo>
                    <a:pt x="608" y="294"/>
                  </a:lnTo>
                  <a:lnTo>
                    <a:pt x="576" y="270"/>
                  </a:lnTo>
                  <a:lnTo>
                    <a:pt x="518" y="228"/>
                  </a:lnTo>
                  <a:lnTo>
                    <a:pt x="486" y="206"/>
                  </a:lnTo>
                  <a:lnTo>
                    <a:pt x="460" y="190"/>
                  </a:lnTo>
                  <a:lnTo>
                    <a:pt x="440" y="180"/>
                  </a:lnTo>
                  <a:lnTo>
                    <a:pt x="434" y="178"/>
                  </a:lnTo>
                  <a:lnTo>
                    <a:pt x="430" y="180"/>
                  </a:lnTo>
                  <a:lnTo>
                    <a:pt x="53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228851" y="1165225"/>
              <a:ext cx="7476067" cy="5070713"/>
              <a:chOff x="2228851" y="1165225"/>
              <a:chExt cx="7476067" cy="5070713"/>
            </a:xfrm>
          </p:grpSpPr>
          <p:sp>
            <p:nvSpPr>
              <p:cNvPr id="8" name="Freeform 4433"/>
              <p:cNvSpPr>
                <a:spLocks/>
              </p:cNvSpPr>
              <p:nvPr/>
            </p:nvSpPr>
            <p:spPr bwMode="auto">
              <a:xfrm>
                <a:off x="6920821" y="3760938"/>
                <a:ext cx="1869016" cy="2149475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66FF"/>
                  </a:gs>
                  <a:gs pos="100000">
                    <a:srgbClr val="0033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4439"/>
              <p:cNvSpPr>
                <a:spLocks/>
              </p:cNvSpPr>
              <p:nvPr/>
            </p:nvSpPr>
            <p:spPr bwMode="auto">
              <a:xfrm rot="-3587578">
                <a:off x="7571847" y="1635655"/>
                <a:ext cx="1400175" cy="2865967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4440"/>
              <p:cNvSpPr>
                <a:spLocks/>
              </p:cNvSpPr>
              <p:nvPr/>
            </p:nvSpPr>
            <p:spPr bwMode="auto">
              <a:xfrm rot="-7200000">
                <a:off x="5715795" y="432065"/>
                <a:ext cx="1401763" cy="2868084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0000"/>
                  </a:gs>
                  <a:gs pos="100000">
                    <a:srgbClr val="CC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445"/>
              <p:cNvSpPr>
                <a:spLocks/>
              </p:cNvSpPr>
              <p:nvPr/>
            </p:nvSpPr>
            <p:spPr bwMode="auto">
              <a:xfrm rot="7212422">
                <a:off x="2960954" y="2838186"/>
                <a:ext cx="1401762" cy="2865967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446"/>
              <p:cNvSpPr>
                <a:spLocks/>
              </p:cNvSpPr>
              <p:nvPr/>
            </p:nvSpPr>
            <p:spPr bwMode="auto">
              <a:xfrm rot="-7200000" flipH="1" flipV="1">
                <a:off x="4658978" y="4103132"/>
                <a:ext cx="1401763" cy="2863849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CCFF"/>
                  </a:gs>
                  <a:gs pos="100000">
                    <a:srgbClr val="33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AutoShape 4448"/>
              <p:cNvSpPr>
                <a:spLocks noChangeArrowheads="1"/>
              </p:cNvSpPr>
              <p:nvPr/>
            </p:nvSpPr>
            <p:spPr bwMode="auto">
              <a:xfrm>
                <a:off x="4591051" y="2776538"/>
                <a:ext cx="2726267" cy="1770062"/>
              </a:xfrm>
              <a:prstGeom prst="hexagon">
                <a:avLst>
                  <a:gd name="adj" fmla="val 28879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2" descr="Вектор Шенгбер ойу украшение казках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86067" y="2795754"/>
                <a:ext cx="1906439" cy="1681356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</p:spPr>
          </p:pic>
        </p:grp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9034827" y="2202237"/>
            <a:ext cx="2870430" cy="1326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ЭТНОАСПАПТЫҚ ЫРҒАҚТАР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163013" y="2658786"/>
            <a:ext cx="35385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ІЗДЕУ ЖӘНЕ ЗЕРТТЕУ ЖҰМЫСТАРЫ АРҚЫЛЫ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ЖЕРГІЛІКТІ ФОЛКЛОРЛЫҚ МАТЕРИАЛДЫ ЖИНАҚТАУ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64234" y="4760813"/>
            <a:ext cx="2492227" cy="1035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МҰҒАЛІМДЕРДІҢ ЭТНОМӘДЕНИ САУТТЫЛҒЫН АРТТЫРУ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2198" y="1003966"/>
            <a:ext cx="372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ҰЛТТЫҚ-АЙМАҚТЫҚ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БІЛІМ БЕРУ МАЗМҰНЫНДАҒЫ КОМПОНЕНТТІ КІРІСТІРУ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8748968" y="3293856"/>
            <a:ext cx="2758594" cy="143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АТА-БАБА ТАРИХЫ - ЖЕКЕ ТҰЛҒА ДАМУЫНЫҢ НЕГ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b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035162" y="4397607"/>
            <a:ext cx="2941358" cy="1964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ҰЛТТЫҚ ТҰЗ-ДӘСТІРДІ НАСИХАТТАЙТЫН ТЕАТРЛЫҚ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ҚОЙЫЛЫМДАР,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АУЫЗША АҢЫЗ ӨНЕРІ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82690" y="743625"/>
            <a:ext cx="3624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ctr">
              <a:tabLst>
                <a:tab pos="2969895" algn="ctr"/>
                <a:tab pos="5940425" algn="r"/>
              </a:tabLst>
            </a:pPr>
            <a:r>
              <a:rPr lang="kk-KZ" altLang="zh-CN" sz="20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lt"/>
              </a:rPr>
              <a:t>СӘНДІК ҚОЛДАНБАЛЫ ӨНЕР ЖӘНЕ ҰЛТТЫҚ ҚОЛӨНЕР </a:t>
            </a:r>
            <a:endParaRPr lang="kk-KZ" altLang="zh-CN" sz="200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79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3207656" y="4968439"/>
            <a:ext cx="7652825" cy="1422387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238107" y="3065114"/>
            <a:ext cx="7652825" cy="1422387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338" y="335144"/>
            <a:ext cx="8942867" cy="41946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Эксперименттің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негізгі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кезеңдері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410969" y="1051896"/>
            <a:ext cx="2779199" cy="1792854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07084" y="1655125"/>
            <a:ext cx="2334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2023-2024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оқу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жылы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Блок-схема: магнитный диск 32"/>
          <p:cNvSpPr/>
          <p:nvPr/>
        </p:nvSpPr>
        <p:spPr>
          <a:xfrm>
            <a:off x="416948" y="2904878"/>
            <a:ext cx="2790709" cy="1742121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95559" y="3532271"/>
            <a:ext cx="303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2024-2025 ж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практикалық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кезең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44" name="Блок-схема: магнитный диск 43"/>
          <p:cNvSpPr/>
          <p:nvPr/>
        </p:nvSpPr>
        <p:spPr>
          <a:xfrm>
            <a:off x="416948" y="4757860"/>
            <a:ext cx="2773220" cy="1702766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78763" y="5362950"/>
            <a:ext cx="279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2025-2026</a:t>
            </a:r>
          </a:p>
          <a:p>
            <a:pPr algn="ctr"/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Жалпылау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кезеңі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26901" y="5191199"/>
            <a:ext cx="7283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нәтижелерін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талдау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сипаттау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алаңының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шығармашылық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топ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мүшелерінің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пән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мұғалімдерінің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іс-тәжірибесін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жалпылау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тарату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56000" y="3025148"/>
            <a:ext cx="7952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Этнолагердің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жұмыс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істеуі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Этнопедагогикалық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тәсілді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ескере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отырып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қысқа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мерзімді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жоспарлауды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әзірлеу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Қазақтардың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мұрасы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музейлік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форматта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көрсету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жолдары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Секциялар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шеңберлерінің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қызметі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218069" y="1238190"/>
            <a:ext cx="7652825" cy="1422387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3207656" y="1776487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567509" y="1189133"/>
            <a:ext cx="7402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Мектеп базасында эксперименттік алаң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құрудың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мақсаттылығы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мәселені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кеңесте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талқылау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шешу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Эксперименттің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тұжырымдамасы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бағдарламасын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дайындау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Бозоқ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мемлекеттік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тарихи-мәдени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қорық-музейі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КМҚК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қызметкерлерінің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жетекшілігімен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ғылыми-зерттеу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жұмыстары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трелка вправо 51"/>
          <p:cNvSpPr/>
          <p:nvPr/>
        </p:nvSpPr>
        <p:spPr>
          <a:xfrm>
            <a:off x="3228354" y="3514698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>
            <a:off x="3228354" y="5333010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5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390" y="961430"/>
            <a:ext cx="115165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БАСТАУЫШ СЫНЫПТАР</a:t>
            </a:r>
            <a:r>
              <a:rPr lang="kk-KZ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kk-K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Өлкелік  саяхаттар</a:t>
            </a:r>
            <a:r>
              <a:rPr lang="kk-KZ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Менің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отбасымның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дәстүрлері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сайыс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kk-KZ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Ата-аналармен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Колонер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әлемі»ұйымдастыру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«Этно-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ашықхат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байқау-көрмесі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45" y="2783324"/>
            <a:ext cx="12037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ОРТА БУЫН ОҚУШЫЛАРЫ</a:t>
            </a:r>
            <a:r>
              <a:rPr lang="kk-KZ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«Подиум»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жас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дизайнерлердің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ашық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байқауы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Этносуреттер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байқау-көрмесі.Ұлттық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тағамдар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бойынша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ата-аналармен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мастер-класс,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әдеби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марафондар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квесттер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буккроссингтер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челлендждер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буктрейлерлер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kk-KZ" sz="28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83635" y="4721542"/>
            <a:ext cx="115165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ЖОҒАРЫ СЫНЫП ОҚУШЫЛАРЫ:</a:t>
            </a:r>
            <a:r>
              <a:rPr lang="kk-KZ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Зерттеу жобалары</a:t>
            </a:r>
            <a:r>
              <a:rPr lang="kk-KZ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Дебат.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Этнопедагогика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: теория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және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тәжірибе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атты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ашық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ғылыми-тәжірибелік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конференция,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«Абай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дәстүрі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және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қазіргі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заман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» диалог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алаңы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2295" y="8097"/>
            <a:ext cx="10329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БАҒДАРЛАМА ҚҰРЫЛЫМЫ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76" y="4243394"/>
            <a:ext cx="2308330" cy="1263961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1.Өз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халқының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тарихына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құндылық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көзқарасын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қалыптастыру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98268" y="348912"/>
            <a:ext cx="10562193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КҮТІЛЕТІН НӘТИЖЕЛЕРДІ БАҒАЛАУ КРИТЕРИЙЛЕРІ</a:t>
            </a:r>
            <a:br>
              <a:rPr lang="ru-RU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47566" y="3905551"/>
            <a:ext cx="2463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4.Халық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өнерінің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алуан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түрлерінде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қабілеттерін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дамыту</a:t>
            </a: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4846" y="3841470"/>
            <a:ext cx="37984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3.Халықтардың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рухани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құндылықтарының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төл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өмірін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тілін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мәдениетін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меңгеру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сонымен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қатар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басқа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халықтардың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мәдениетін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зерделеу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337F1E8C-CCA6-A04A-BE4C-390CB0637223}"/>
              </a:ext>
            </a:extLst>
          </p:cNvPr>
          <p:cNvGrpSpPr/>
          <p:nvPr/>
        </p:nvGrpSpPr>
        <p:grpSpPr>
          <a:xfrm>
            <a:off x="806791" y="868656"/>
            <a:ext cx="10574916" cy="2956000"/>
            <a:chOff x="3527801" y="2484657"/>
            <a:chExt cx="5387600" cy="2777714"/>
          </a:xfrm>
        </p:grpSpPr>
        <p:sp>
          <p:nvSpPr>
            <p:cNvPr id="8" name="Pentagon 28">
              <a:extLst>
                <a:ext uri="{FF2B5EF4-FFF2-40B4-BE49-F238E27FC236}">
                  <a16:creationId xmlns:a16="http://schemas.microsoft.com/office/drawing/2014/main" id="{17F7CA73-B8BA-4347-AB3E-97AD0F58A82D}"/>
                </a:ext>
              </a:extLst>
            </p:cNvPr>
            <p:cNvSpPr/>
            <p:nvPr/>
          </p:nvSpPr>
          <p:spPr>
            <a:xfrm rot="7160031" flipH="1">
              <a:off x="7145427" y="3464265"/>
              <a:ext cx="2749581" cy="790366"/>
            </a:xfrm>
            <a:prstGeom prst="homePlate">
              <a:avLst>
                <a:gd name="adj" fmla="val 6451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Round Diagonal Corner Rectangle 2">
              <a:extLst>
                <a:ext uri="{FF2B5EF4-FFF2-40B4-BE49-F238E27FC236}">
                  <a16:creationId xmlns:a16="http://schemas.microsoft.com/office/drawing/2014/main" id="{AAD68538-27B5-DE4F-A381-677119F0AEFA}"/>
                </a:ext>
              </a:extLst>
            </p:cNvPr>
            <p:cNvSpPr/>
            <p:nvPr/>
          </p:nvSpPr>
          <p:spPr>
            <a:xfrm rot="5400000">
              <a:off x="2892063" y="3761832"/>
              <a:ext cx="2125467" cy="853991"/>
            </a:xfrm>
            <a:prstGeom prst="round2DiagRect">
              <a:avLst>
                <a:gd name="adj1" fmla="val 33219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10" name="Parallelogram 30">
              <a:extLst>
                <a:ext uri="{FF2B5EF4-FFF2-40B4-BE49-F238E27FC236}">
                  <a16:creationId xmlns:a16="http://schemas.microsoft.com/office/drawing/2014/main" id="{5A9DE337-FF03-7A40-A335-4A73F577294E}"/>
                </a:ext>
              </a:extLst>
            </p:cNvPr>
            <p:cNvSpPr/>
            <p:nvPr/>
          </p:nvSpPr>
          <p:spPr>
            <a:xfrm rot="5400000" flipH="1">
              <a:off x="3438139" y="3880910"/>
              <a:ext cx="2314306" cy="426997"/>
            </a:xfrm>
            <a:prstGeom prst="parallelogram">
              <a:avLst>
                <a:gd name="adj" fmla="val 21720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Round Diagonal Corner Rectangle 5">
              <a:extLst>
                <a:ext uri="{FF2B5EF4-FFF2-40B4-BE49-F238E27FC236}">
                  <a16:creationId xmlns:a16="http://schemas.microsoft.com/office/drawing/2014/main" id="{C931EF24-D658-F84F-BE78-48225041671C}"/>
                </a:ext>
              </a:extLst>
            </p:cNvPr>
            <p:cNvSpPr/>
            <p:nvPr/>
          </p:nvSpPr>
          <p:spPr>
            <a:xfrm rot="5400000">
              <a:off x="5246982" y="3572991"/>
              <a:ext cx="250315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12" name="Round Diagonal Corner Rectangle 6">
              <a:extLst>
                <a:ext uri="{FF2B5EF4-FFF2-40B4-BE49-F238E27FC236}">
                  <a16:creationId xmlns:a16="http://schemas.microsoft.com/office/drawing/2014/main" id="{A02FBC65-27AE-2841-8143-12DE686F67B8}"/>
                </a:ext>
              </a:extLst>
            </p:cNvPr>
            <p:cNvSpPr/>
            <p:nvPr/>
          </p:nvSpPr>
          <p:spPr>
            <a:xfrm rot="5400000">
              <a:off x="6416421" y="3478569"/>
              <a:ext cx="269199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13" name="Parallelogram 58">
              <a:extLst>
                <a:ext uri="{FF2B5EF4-FFF2-40B4-BE49-F238E27FC236}">
                  <a16:creationId xmlns:a16="http://schemas.microsoft.com/office/drawing/2014/main" id="{401C0AA7-B114-3B47-A43D-1066958201C0}"/>
                </a:ext>
              </a:extLst>
            </p:cNvPr>
            <p:cNvSpPr/>
            <p:nvPr/>
          </p:nvSpPr>
          <p:spPr>
            <a:xfrm rot="5400000" flipH="1">
              <a:off x="5781179" y="3693378"/>
              <a:ext cx="2694618" cy="426997"/>
            </a:xfrm>
            <a:prstGeom prst="parallelogram">
              <a:avLst>
                <a:gd name="adj" fmla="val 25419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Parallelogram 59">
              <a:extLst>
                <a:ext uri="{FF2B5EF4-FFF2-40B4-BE49-F238E27FC236}">
                  <a16:creationId xmlns:a16="http://schemas.microsoft.com/office/drawing/2014/main" id="{EAFC2D89-D68F-6F4B-8711-D3271EF8728F}"/>
                </a:ext>
              </a:extLst>
            </p:cNvPr>
            <p:cNvSpPr/>
            <p:nvPr/>
          </p:nvSpPr>
          <p:spPr>
            <a:xfrm rot="5400000" flipH="1">
              <a:off x="4606157" y="3791892"/>
              <a:ext cx="2513961" cy="426997"/>
            </a:xfrm>
            <a:prstGeom prst="parallelogram">
              <a:avLst>
                <a:gd name="adj" fmla="val 22141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Round Diagonal Corner Rectangle 4">
              <a:extLst>
                <a:ext uri="{FF2B5EF4-FFF2-40B4-BE49-F238E27FC236}">
                  <a16:creationId xmlns:a16="http://schemas.microsoft.com/office/drawing/2014/main" id="{EEF71901-723B-2F4A-A537-E8F8B544C460}"/>
                </a:ext>
              </a:extLst>
            </p:cNvPr>
            <p:cNvSpPr/>
            <p:nvPr/>
          </p:nvSpPr>
          <p:spPr>
            <a:xfrm rot="5400000">
              <a:off x="4078633" y="3667411"/>
              <a:ext cx="2314308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16" name="Group 75">
              <a:extLst>
                <a:ext uri="{FF2B5EF4-FFF2-40B4-BE49-F238E27FC236}">
                  <a16:creationId xmlns:a16="http://schemas.microsoft.com/office/drawing/2014/main" id="{DEE82281-4F85-C74D-B4D4-118E43985DE1}"/>
                </a:ext>
              </a:extLst>
            </p:cNvPr>
            <p:cNvGrpSpPr/>
            <p:nvPr/>
          </p:nvGrpSpPr>
          <p:grpSpPr>
            <a:xfrm>
              <a:off x="3717451" y="3392170"/>
              <a:ext cx="474691" cy="462672"/>
              <a:chOff x="4080141" y="798258"/>
              <a:chExt cx="328062" cy="31975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7" name="Freeform 76">
                <a:extLst>
                  <a:ext uri="{FF2B5EF4-FFF2-40B4-BE49-F238E27FC236}">
                    <a16:creationId xmlns:a16="http://schemas.microsoft.com/office/drawing/2014/main" id="{098BB2D1-DBE2-BF42-9295-14D96AB72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141" y="823174"/>
                <a:ext cx="294839" cy="294839"/>
              </a:xfrm>
              <a:custGeom>
                <a:avLst/>
                <a:gdLst/>
                <a:ahLst/>
                <a:cxnLst>
                  <a:cxn ang="0">
                    <a:pos x="141" y="141"/>
                  </a:cxn>
                  <a:cxn ang="0">
                    <a:pos x="284" y="141"/>
                  </a:cxn>
                  <a:cxn ang="0">
                    <a:pos x="284" y="141"/>
                  </a:cxn>
                  <a:cxn ang="0">
                    <a:pos x="283" y="156"/>
                  </a:cxn>
                  <a:cxn ang="0">
                    <a:pos x="281" y="170"/>
                  </a:cxn>
                  <a:cxn ang="0">
                    <a:pos x="277" y="185"/>
                  </a:cxn>
                  <a:cxn ang="0">
                    <a:pos x="274" y="197"/>
                  </a:cxn>
                  <a:cxn ang="0">
                    <a:pos x="266" y="210"/>
                  </a:cxn>
                  <a:cxn ang="0">
                    <a:pos x="259" y="221"/>
                  </a:cxn>
                  <a:cxn ang="0">
                    <a:pos x="252" y="232"/>
                  </a:cxn>
                  <a:cxn ang="0">
                    <a:pos x="243" y="243"/>
                  </a:cxn>
                  <a:cxn ang="0">
                    <a:pos x="232" y="252"/>
                  </a:cxn>
                  <a:cxn ang="0">
                    <a:pos x="221" y="259"/>
                  </a:cxn>
                  <a:cxn ang="0">
                    <a:pos x="210" y="266"/>
                  </a:cxn>
                  <a:cxn ang="0">
                    <a:pos x="197" y="273"/>
                  </a:cxn>
                  <a:cxn ang="0">
                    <a:pos x="185" y="277"/>
                  </a:cxn>
                  <a:cxn ang="0">
                    <a:pos x="170" y="281"/>
                  </a:cxn>
                  <a:cxn ang="0">
                    <a:pos x="156" y="283"/>
                  </a:cxn>
                  <a:cxn ang="0">
                    <a:pos x="141" y="284"/>
                  </a:cxn>
                  <a:cxn ang="0">
                    <a:pos x="141" y="284"/>
                  </a:cxn>
                  <a:cxn ang="0">
                    <a:pos x="127" y="283"/>
                  </a:cxn>
                  <a:cxn ang="0">
                    <a:pos x="112" y="281"/>
                  </a:cxn>
                  <a:cxn ang="0">
                    <a:pos x="100" y="277"/>
                  </a:cxn>
                  <a:cxn ang="0">
                    <a:pos x="87" y="273"/>
                  </a:cxn>
                  <a:cxn ang="0">
                    <a:pos x="74" y="266"/>
                  </a:cxn>
                  <a:cxn ang="0">
                    <a:pos x="62" y="259"/>
                  </a:cxn>
                  <a:cxn ang="0">
                    <a:pos x="51" y="252"/>
                  </a:cxn>
                  <a:cxn ang="0">
                    <a:pos x="42" y="243"/>
                  </a:cxn>
                  <a:cxn ang="0">
                    <a:pos x="33" y="232"/>
                  </a:cxn>
                  <a:cxn ang="0">
                    <a:pos x="23" y="221"/>
                  </a:cxn>
                  <a:cxn ang="0">
                    <a:pos x="16" y="210"/>
                  </a:cxn>
                  <a:cxn ang="0">
                    <a:pos x="11" y="197"/>
                  </a:cxn>
                  <a:cxn ang="0">
                    <a:pos x="5" y="185"/>
                  </a:cxn>
                  <a:cxn ang="0">
                    <a:pos x="2" y="170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41"/>
                  </a:cxn>
                  <a:cxn ang="0">
                    <a:pos x="0" y="127"/>
                  </a:cxn>
                  <a:cxn ang="0">
                    <a:pos x="2" y="114"/>
                  </a:cxn>
                  <a:cxn ang="0">
                    <a:pos x="5" y="99"/>
                  </a:cxn>
                  <a:cxn ang="0">
                    <a:pos x="11" y="87"/>
                  </a:cxn>
                  <a:cxn ang="0">
                    <a:pos x="16" y="74"/>
                  </a:cxn>
                  <a:cxn ang="0">
                    <a:pos x="23" y="63"/>
                  </a:cxn>
                  <a:cxn ang="0">
                    <a:pos x="33" y="52"/>
                  </a:cxn>
                  <a:cxn ang="0">
                    <a:pos x="42" y="41"/>
                  </a:cxn>
                  <a:cxn ang="0">
                    <a:pos x="51" y="32"/>
                  </a:cxn>
                  <a:cxn ang="0">
                    <a:pos x="62" y="23"/>
                  </a:cxn>
                  <a:cxn ang="0">
                    <a:pos x="74" y="16"/>
                  </a:cxn>
                  <a:cxn ang="0">
                    <a:pos x="87" y="11"/>
                  </a:cxn>
                  <a:cxn ang="0">
                    <a:pos x="100" y="7"/>
                  </a:cxn>
                  <a:cxn ang="0">
                    <a:pos x="112" y="3"/>
                  </a:cxn>
                  <a:cxn ang="0">
                    <a:pos x="127" y="0"/>
                  </a:cxn>
                  <a:cxn ang="0">
                    <a:pos x="141" y="0"/>
                  </a:cxn>
                  <a:cxn ang="0">
                    <a:pos x="141" y="141"/>
                  </a:cxn>
                </a:cxnLst>
                <a:rect l="0" t="0" r="r" b="b"/>
                <a:pathLst>
                  <a:path w="284" h="284">
                    <a:moveTo>
                      <a:pt x="141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3" y="156"/>
                    </a:lnTo>
                    <a:lnTo>
                      <a:pt x="281" y="170"/>
                    </a:lnTo>
                    <a:lnTo>
                      <a:pt x="277" y="185"/>
                    </a:lnTo>
                    <a:lnTo>
                      <a:pt x="274" y="197"/>
                    </a:lnTo>
                    <a:lnTo>
                      <a:pt x="266" y="210"/>
                    </a:lnTo>
                    <a:lnTo>
                      <a:pt x="259" y="221"/>
                    </a:lnTo>
                    <a:lnTo>
                      <a:pt x="252" y="232"/>
                    </a:lnTo>
                    <a:lnTo>
                      <a:pt x="243" y="243"/>
                    </a:lnTo>
                    <a:lnTo>
                      <a:pt x="232" y="252"/>
                    </a:lnTo>
                    <a:lnTo>
                      <a:pt x="221" y="259"/>
                    </a:lnTo>
                    <a:lnTo>
                      <a:pt x="210" y="266"/>
                    </a:lnTo>
                    <a:lnTo>
                      <a:pt x="197" y="273"/>
                    </a:lnTo>
                    <a:lnTo>
                      <a:pt x="185" y="277"/>
                    </a:lnTo>
                    <a:lnTo>
                      <a:pt x="170" y="281"/>
                    </a:lnTo>
                    <a:lnTo>
                      <a:pt x="156" y="283"/>
                    </a:lnTo>
                    <a:lnTo>
                      <a:pt x="141" y="284"/>
                    </a:lnTo>
                    <a:lnTo>
                      <a:pt x="141" y="284"/>
                    </a:lnTo>
                    <a:lnTo>
                      <a:pt x="127" y="283"/>
                    </a:lnTo>
                    <a:lnTo>
                      <a:pt x="112" y="281"/>
                    </a:lnTo>
                    <a:lnTo>
                      <a:pt x="100" y="277"/>
                    </a:lnTo>
                    <a:lnTo>
                      <a:pt x="87" y="273"/>
                    </a:lnTo>
                    <a:lnTo>
                      <a:pt x="74" y="266"/>
                    </a:lnTo>
                    <a:lnTo>
                      <a:pt x="62" y="259"/>
                    </a:lnTo>
                    <a:lnTo>
                      <a:pt x="51" y="252"/>
                    </a:lnTo>
                    <a:lnTo>
                      <a:pt x="42" y="243"/>
                    </a:lnTo>
                    <a:lnTo>
                      <a:pt x="33" y="232"/>
                    </a:lnTo>
                    <a:lnTo>
                      <a:pt x="23" y="221"/>
                    </a:lnTo>
                    <a:lnTo>
                      <a:pt x="16" y="210"/>
                    </a:lnTo>
                    <a:lnTo>
                      <a:pt x="11" y="197"/>
                    </a:lnTo>
                    <a:lnTo>
                      <a:pt x="5" y="185"/>
                    </a:lnTo>
                    <a:lnTo>
                      <a:pt x="2" y="170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2" y="114"/>
                    </a:lnTo>
                    <a:lnTo>
                      <a:pt x="5" y="99"/>
                    </a:lnTo>
                    <a:lnTo>
                      <a:pt x="11" y="87"/>
                    </a:lnTo>
                    <a:lnTo>
                      <a:pt x="16" y="74"/>
                    </a:lnTo>
                    <a:lnTo>
                      <a:pt x="23" y="63"/>
                    </a:lnTo>
                    <a:lnTo>
                      <a:pt x="33" y="52"/>
                    </a:lnTo>
                    <a:lnTo>
                      <a:pt x="42" y="41"/>
                    </a:lnTo>
                    <a:lnTo>
                      <a:pt x="51" y="32"/>
                    </a:lnTo>
                    <a:lnTo>
                      <a:pt x="62" y="23"/>
                    </a:lnTo>
                    <a:lnTo>
                      <a:pt x="74" y="16"/>
                    </a:lnTo>
                    <a:lnTo>
                      <a:pt x="87" y="11"/>
                    </a:lnTo>
                    <a:lnTo>
                      <a:pt x="100" y="7"/>
                    </a:lnTo>
                    <a:lnTo>
                      <a:pt x="112" y="3"/>
                    </a:lnTo>
                    <a:lnTo>
                      <a:pt x="127" y="0"/>
                    </a:lnTo>
                    <a:lnTo>
                      <a:pt x="141" y="0"/>
                    </a:lnTo>
                    <a:lnTo>
                      <a:pt x="141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8" name="Freeform 77">
                <a:extLst>
                  <a:ext uri="{FF2B5EF4-FFF2-40B4-BE49-F238E27FC236}">
                    <a16:creationId xmlns:a16="http://schemas.microsoft.com/office/drawing/2014/main" id="{013AAB2F-CEC4-264C-AC9E-F58F5183C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783" y="798258"/>
                <a:ext cx="147420" cy="14742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141" y="142"/>
                  </a:cxn>
                  <a:cxn ang="0">
                    <a:pos x="141" y="142"/>
                  </a:cxn>
                  <a:cxn ang="0">
                    <a:pos x="141" y="127"/>
                  </a:cxn>
                  <a:cxn ang="0">
                    <a:pos x="139" y="113"/>
                  </a:cxn>
                  <a:cxn ang="0">
                    <a:pos x="136" y="100"/>
                  </a:cxn>
                  <a:cxn ang="0">
                    <a:pos x="130" y="87"/>
                  </a:cxn>
                  <a:cxn ang="0">
                    <a:pos x="125" y="74"/>
                  </a:cxn>
                  <a:cxn ang="0">
                    <a:pos x="118" y="62"/>
                  </a:cxn>
                  <a:cxn ang="0">
                    <a:pos x="109" y="51"/>
                  </a:cxn>
                  <a:cxn ang="0">
                    <a:pos x="100" y="42"/>
                  </a:cxn>
                  <a:cxn ang="0">
                    <a:pos x="91" y="33"/>
                  </a:cxn>
                  <a:cxn ang="0">
                    <a:pos x="80" y="24"/>
                  </a:cxn>
                  <a:cxn ang="0">
                    <a:pos x="67" y="16"/>
                  </a:cxn>
                  <a:cxn ang="0">
                    <a:pos x="54" y="11"/>
                  </a:cxn>
                  <a:cxn ang="0">
                    <a:pos x="42" y="6"/>
                  </a:cxn>
                  <a:cxn ang="0">
                    <a:pos x="29" y="2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142"/>
                  </a:cxn>
                </a:cxnLst>
                <a:rect l="0" t="0" r="r" b="b"/>
                <a:pathLst>
                  <a:path w="141" h="142">
                    <a:moveTo>
                      <a:pt x="0" y="142"/>
                    </a:moveTo>
                    <a:lnTo>
                      <a:pt x="141" y="142"/>
                    </a:lnTo>
                    <a:lnTo>
                      <a:pt x="141" y="142"/>
                    </a:lnTo>
                    <a:lnTo>
                      <a:pt x="141" y="127"/>
                    </a:lnTo>
                    <a:lnTo>
                      <a:pt x="139" y="113"/>
                    </a:lnTo>
                    <a:lnTo>
                      <a:pt x="136" y="100"/>
                    </a:lnTo>
                    <a:lnTo>
                      <a:pt x="130" y="87"/>
                    </a:lnTo>
                    <a:lnTo>
                      <a:pt x="125" y="74"/>
                    </a:lnTo>
                    <a:lnTo>
                      <a:pt x="118" y="62"/>
                    </a:lnTo>
                    <a:lnTo>
                      <a:pt x="109" y="51"/>
                    </a:lnTo>
                    <a:lnTo>
                      <a:pt x="100" y="42"/>
                    </a:lnTo>
                    <a:lnTo>
                      <a:pt x="91" y="33"/>
                    </a:lnTo>
                    <a:lnTo>
                      <a:pt x="80" y="24"/>
                    </a:lnTo>
                    <a:lnTo>
                      <a:pt x="67" y="16"/>
                    </a:lnTo>
                    <a:lnTo>
                      <a:pt x="54" y="11"/>
                    </a:lnTo>
                    <a:lnTo>
                      <a:pt x="42" y="6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DDF0E-50B8-DD44-BFA9-DAF7BF4CAAB4}"/>
                </a:ext>
              </a:extLst>
            </p:cNvPr>
            <p:cNvSpPr txBox="1"/>
            <p:nvPr/>
          </p:nvSpPr>
          <p:spPr>
            <a:xfrm>
              <a:off x="3550006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E07405-729C-C547-AF05-9474D98885B3}"/>
                </a:ext>
              </a:extLst>
            </p:cNvPr>
            <p:cNvSpPr txBox="1"/>
            <p:nvPr/>
          </p:nvSpPr>
          <p:spPr>
            <a:xfrm>
              <a:off x="483099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91457F-6252-3B47-BDE1-A87AFF0E8A81}"/>
                </a:ext>
              </a:extLst>
            </p:cNvPr>
            <p:cNvSpPr txBox="1"/>
            <p:nvPr/>
          </p:nvSpPr>
          <p:spPr>
            <a:xfrm>
              <a:off x="6093768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F12843-227C-474A-9674-799694F4F4C2}"/>
                </a:ext>
              </a:extLst>
            </p:cNvPr>
            <p:cNvSpPr txBox="1"/>
            <p:nvPr/>
          </p:nvSpPr>
          <p:spPr>
            <a:xfrm>
              <a:off x="735762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21" name="Freeform 99">
              <a:extLst>
                <a:ext uri="{FF2B5EF4-FFF2-40B4-BE49-F238E27FC236}">
                  <a16:creationId xmlns:a16="http://schemas.microsoft.com/office/drawing/2014/main" id="{1EF07E4A-7E8B-D944-8B42-38734ED20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5265" y="3211461"/>
              <a:ext cx="361046" cy="57472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60" y="7"/>
                </a:cxn>
                <a:cxn ang="0">
                  <a:pos x="29" y="27"/>
                </a:cxn>
                <a:cxn ang="0">
                  <a:pos x="7" y="59"/>
                </a:cxn>
                <a:cxn ang="0">
                  <a:pos x="0" y="98"/>
                </a:cxn>
                <a:cxn ang="0">
                  <a:pos x="0" y="116"/>
                </a:cxn>
                <a:cxn ang="0">
                  <a:pos x="9" y="154"/>
                </a:cxn>
                <a:cxn ang="0">
                  <a:pos x="31" y="208"/>
                </a:cxn>
                <a:cxn ang="0">
                  <a:pos x="67" y="270"/>
                </a:cxn>
                <a:cxn ang="0">
                  <a:pos x="98" y="311"/>
                </a:cxn>
                <a:cxn ang="0">
                  <a:pos x="112" y="291"/>
                </a:cxn>
                <a:cxn ang="0">
                  <a:pos x="147" y="241"/>
                </a:cxn>
                <a:cxn ang="0">
                  <a:pos x="180" y="172"/>
                </a:cxn>
                <a:cxn ang="0">
                  <a:pos x="190" y="134"/>
                </a:cxn>
                <a:cxn ang="0">
                  <a:pos x="196" y="98"/>
                </a:cxn>
                <a:cxn ang="0">
                  <a:pos x="194" y="78"/>
                </a:cxn>
                <a:cxn ang="0">
                  <a:pos x="178" y="41"/>
                </a:cxn>
                <a:cxn ang="0">
                  <a:pos x="152" y="16"/>
                </a:cxn>
                <a:cxn ang="0">
                  <a:pos x="118" y="1"/>
                </a:cxn>
                <a:cxn ang="0">
                  <a:pos x="98" y="0"/>
                </a:cxn>
                <a:cxn ang="0">
                  <a:pos x="98" y="157"/>
                </a:cxn>
                <a:cxn ang="0">
                  <a:pos x="74" y="152"/>
                </a:cxn>
                <a:cxn ang="0">
                  <a:pos x="54" y="139"/>
                </a:cxn>
                <a:cxn ang="0">
                  <a:pos x="42" y="119"/>
                </a:cxn>
                <a:cxn ang="0">
                  <a:pos x="38" y="98"/>
                </a:cxn>
                <a:cxn ang="0">
                  <a:pos x="38" y="85"/>
                </a:cxn>
                <a:cxn ang="0">
                  <a:pos x="47" y="63"/>
                </a:cxn>
                <a:cxn ang="0">
                  <a:pos x="64" y="47"/>
                </a:cxn>
                <a:cxn ang="0">
                  <a:pos x="85" y="38"/>
                </a:cxn>
                <a:cxn ang="0">
                  <a:pos x="98" y="36"/>
                </a:cxn>
                <a:cxn ang="0">
                  <a:pos x="122" y="41"/>
                </a:cxn>
                <a:cxn ang="0">
                  <a:pos x="140" y="54"/>
                </a:cxn>
                <a:cxn ang="0">
                  <a:pos x="152" y="74"/>
                </a:cxn>
                <a:cxn ang="0">
                  <a:pos x="158" y="98"/>
                </a:cxn>
                <a:cxn ang="0">
                  <a:pos x="156" y="108"/>
                </a:cxn>
                <a:cxn ang="0">
                  <a:pos x="147" y="130"/>
                </a:cxn>
                <a:cxn ang="0">
                  <a:pos x="131" y="146"/>
                </a:cxn>
                <a:cxn ang="0">
                  <a:pos x="109" y="156"/>
                </a:cxn>
                <a:cxn ang="0">
                  <a:pos x="98" y="157"/>
                </a:cxn>
                <a:cxn ang="0">
                  <a:pos x="60" y="98"/>
                </a:cxn>
                <a:cxn ang="0">
                  <a:pos x="62" y="112"/>
                </a:cxn>
                <a:cxn ang="0">
                  <a:pos x="71" y="123"/>
                </a:cxn>
                <a:cxn ang="0">
                  <a:pos x="83" y="132"/>
                </a:cxn>
                <a:cxn ang="0">
                  <a:pos x="98" y="134"/>
                </a:cxn>
                <a:cxn ang="0">
                  <a:pos x="105" y="134"/>
                </a:cxn>
                <a:cxn ang="0">
                  <a:pos x="118" y="128"/>
                </a:cxn>
                <a:cxn ang="0">
                  <a:pos x="129" y="117"/>
                </a:cxn>
                <a:cxn ang="0">
                  <a:pos x="134" y="105"/>
                </a:cxn>
                <a:cxn ang="0">
                  <a:pos x="136" y="98"/>
                </a:cxn>
                <a:cxn ang="0">
                  <a:pos x="132" y="81"/>
                </a:cxn>
                <a:cxn ang="0">
                  <a:pos x="125" y="70"/>
                </a:cxn>
                <a:cxn ang="0">
                  <a:pos x="112" y="61"/>
                </a:cxn>
                <a:cxn ang="0">
                  <a:pos x="98" y="59"/>
                </a:cxn>
                <a:cxn ang="0">
                  <a:pos x="89" y="59"/>
                </a:cxn>
                <a:cxn ang="0">
                  <a:pos x="76" y="65"/>
                </a:cxn>
                <a:cxn ang="0">
                  <a:pos x="65" y="76"/>
                </a:cxn>
                <a:cxn ang="0">
                  <a:pos x="60" y="88"/>
                </a:cxn>
                <a:cxn ang="0">
                  <a:pos x="60" y="98"/>
                </a:cxn>
              </a:cxnLst>
              <a:rect l="0" t="0" r="r" b="b"/>
              <a:pathLst>
                <a:path w="196" h="311">
                  <a:moveTo>
                    <a:pt x="98" y="0"/>
                  </a:moveTo>
                  <a:lnTo>
                    <a:pt x="98" y="0"/>
                  </a:lnTo>
                  <a:lnTo>
                    <a:pt x="78" y="1"/>
                  </a:lnTo>
                  <a:lnTo>
                    <a:pt x="60" y="7"/>
                  </a:lnTo>
                  <a:lnTo>
                    <a:pt x="44" y="16"/>
                  </a:lnTo>
                  <a:lnTo>
                    <a:pt x="29" y="27"/>
                  </a:lnTo>
                  <a:lnTo>
                    <a:pt x="16" y="41"/>
                  </a:lnTo>
                  <a:lnTo>
                    <a:pt x="7" y="59"/>
                  </a:lnTo>
                  <a:lnTo>
                    <a:pt x="2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16"/>
                  </a:lnTo>
                  <a:lnTo>
                    <a:pt x="4" y="134"/>
                  </a:lnTo>
                  <a:lnTo>
                    <a:pt x="9" y="154"/>
                  </a:lnTo>
                  <a:lnTo>
                    <a:pt x="15" y="172"/>
                  </a:lnTo>
                  <a:lnTo>
                    <a:pt x="31" y="208"/>
                  </a:lnTo>
                  <a:lnTo>
                    <a:pt x="49" y="241"/>
                  </a:lnTo>
                  <a:lnTo>
                    <a:pt x="67" y="270"/>
                  </a:lnTo>
                  <a:lnTo>
                    <a:pt x="82" y="29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112" y="291"/>
                  </a:lnTo>
                  <a:lnTo>
                    <a:pt x="129" y="270"/>
                  </a:lnTo>
                  <a:lnTo>
                    <a:pt x="147" y="241"/>
                  </a:lnTo>
                  <a:lnTo>
                    <a:pt x="165" y="208"/>
                  </a:lnTo>
                  <a:lnTo>
                    <a:pt x="180" y="172"/>
                  </a:lnTo>
                  <a:lnTo>
                    <a:pt x="187" y="154"/>
                  </a:lnTo>
                  <a:lnTo>
                    <a:pt x="190" y="134"/>
                  </a:lnTo>
                  <a:lnTo>
                    <a:pt x="194" y="116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94" y="78"/>
                  </a:lnTo>
                  <a:lnTo>
                    <a:pt x="187" y="59"/>
                  </a:lnTo>
                  <a:lnTo>
                    <a:pt x="178" y="41"/>
                  </a:lnTo>
                  <a:lnTo>
                    <a:pt x="167" y="27"/>
                  </a:lnTo>
                  <a:lnTo>
                    <a:pt x="152" y="16"/>
                  </a:lnTo>
                  <a:lnTo>
                    <a:pt x="136" y="7"/>
                  </a:lnTo>
                  <a:lnTo>
                    <a:pt x="118" y="1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8" y="157"/>
                  </a:moveTo>
                  <a:lnTo>
                    <a:pt x="98" y="157"/>
                  </a:lnTo>
                  <a:lnTo>
                    <a:pt x="85" y="156"/>
                  </a:lnTo>
                  <a:lnTo>
                    <a:pt x="74" y="152"/>
                  </a:lnTo>
                  <a:lnTo>
                    <a:pt x="64" y="146"/>
                  </a:lnTo>
                  <a:lnTo>
                    <a:pt x="54" y="139"/>
                  </a:lnTo>
                  <a:lnTo>
                    <a:pt x="47" y="130"/>
                  </a:lnTo>
                  <a:lnTo>
                    <a:pt x="42" y="119"/>
                  </a:lnTo>
                  <a:lnTo>
                    <a:pt x="38" y="10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85"/>
                  </a:lnTo>
                  <a:lnTo>
                    <a:pt x="42" y="74"/>
                  </a:lnTo>
                  <a:lnTo>
                    <a:pt x="47" y="63"/>
                  </a:lnTo>
                  <a:lnTo>
                    <a:pt x="54" y="54"/>
                  </a:lnTo>
                  <a:lnTo>
                    <a:pt x="64" y="47"/>
                  </a:lnTo>
                  <a:lnTo>
                    <a:pt x="74" y="41"/>
                  </a:lnTo>
                  <a:lnTo>
                    <a:pt x="85" y="3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109" y="38"/>
                  </a:lnTo>
                  <a:lnTo>
                    <a:pt x="122" y="41"/>
                  </a:lnTo>
                  <a:lnTo>
                    <a:pt x="131" y="47"/>
                  </a:lnTo>
                  <a:lnTo>
                    <a:pt x="140" y="54"/>
                  </a:lnTo>
                  <a:lnTo>
                    <a:pt x="147" y="63"/>
                  </a:lnTo>
                  <a:lnTo>
                    <a:pt x="152" y="74"/>
                  </a:lnTo>
                  <a:lnTo>
                    <a:pt x="156" y="85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6" y="108"/>
                  </a:lnTo>
                  <a:lnTo>
                    <a:pt x="152" y="119"/>
                  </a:lnTo>
                  <a:lnTo>
                    <a:pt x="147" y="130"/>
                  </a:lnTo>
                  <a:lnTo>
                    <a:pt x="140" y="139"/>
                  </a:lnTo>
                  <a:lnTo>
                    <a:pt x="131" y="146"/>
                  </a:lnTo>
                  <a:lnTo>
                    <a:pt x="122" y="152"/>
                  </a:lnTo>
                  <a:lnTo>
                    <a:pt x="109" y="156"/>
                  </a:lnTo>
                  <a:lnTo>
                    <a:pt x="98" y="157"/>
                  </a:lnTo>
                  <a:lnTo>
                    <a:pt x="98" y="157"/>
                  </a:lnTo>
                  <a:close/>
                  <a:moveTo>
                    <a:pt x="60" y="98"/>
                  </a:moveTo>
                  <a:lnTo>
                    <a:pt x="60" y="98"/>
                  </a:lnTo>
                  <a:lnTo>
                    <a:pt x="60" y="105"/>
                  </a:lnTo>
                  <a:lnTo>
                    <a:pt x="62" y="112"/>
                  </a:lnTo>
                  <a:lnTo>
                    <a:pt x="65" y="117"/>
                  </a:lnTo>
                  <a:lnTo>
                    <a:pt x="71" y="123"/>
                  </a:lnTo>
                  <a:lnTo>
                    <a:pt x="76" y="128"/>
                  </a:lnTo>
                  <a:lnTo>
                    <a:pt x="83" y="132"/>
                  </a:lnTo>
                  <a:lnTo>
                    <a:pt x="89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105" y="134"/>
                  </a:lnTo>
                  <a:lnTo>
                    <a:pt x="112" y="132"/>
                  </a:lnTo>
                  <a:lnTo>
                    <a:pt x="118" y="128"/>
                  </a:lnTo>
                  <a:lnTo>
                    <a:pt x="125" y="123"/>
                  </a:lnTo>
                  <a:lnTo>
                    <a:pt x="129" y="117"/>
                  </a:lnTo>
                  <a:lnTo>
                    <a:pt x="132" y="112"/>
                  </a:lnTo>
                  <a:lnTo>
                    <a:pt x="134" y="105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4" y="88"/>
                  </a:lnTo>
                  <a:lnTo>
                    <a:pt x="132" y="81"/>
                  </a:lnTo>
                  <a:lnTo>
                    <a:pt x="129" y="76"/>
                  </a:lnTo>
                  <a:lnTo>
                    <a:pt x="125" y="70"/>
                  </a:lnTo>
                  <a:lnTo>
                    <a:pt x="118" y="65"/>
                  </a:lnTo>
                  <a:lnTo>
                    <a:pt x="112" y="61"/>
                  </a:lnTo>
                  <a:lnTo>
                    <a:pt x="105" y="5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5"/>
                  </a:lnTo>
                  <a:lnTo>
                    <a:pt x="71" y="70"/>
                  </a:lnTo>
                  <a:lnTo>
                    <a:pt x="65" y="76"/>
                  </a:lnTo>
                  <a:lnTo>
                    <a:pt x="62" y="81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60" y="9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22" name="Group 77">
              <a:extLst>
                <a:ext uri="{FF2B5EF4-FFF2-40B4-BE49-F238E27FC236}">
                  <a16:creationId xmlns:a16="http://schemas.microsoft.com/office/drawing/2014/main" id="{FAFD169F-39B4-F64D-B6D8-13C58FDB12D7}"/>
                </a:ext>
              </a:extLst>
            </p:cNvPr>
            <p:cNvGrpSpPr/>
            <p:nvPr/>
          </p:nvGrpSpPr>
          <p:grpSpPr>
            <a:xfrm>
              <a:off x="6264965" y="3141093"/>
              <a:ext cx="467186" cy="357731"/>
              <a:chOff x="5552261" y="1554043"/>
              <a:chExt cx="363359" cy="27822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4" name="Freeform 96">
                <a:extLst>
                  <a:ext uri="{FF2B5EF4-FFF2-40B4-BE49-F238E27FC236}">
                    <a16:creationId xmlns:a16="http://schemas.microsoft.com/office/drawing/2014/main" id="{2AD4508F-9B72-F04D-BD42-87FF78945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5" name="Freeform 97">
                <a:extLst>
                  <a:ext uri="{FF2B5EF4-FFF2-40B4-BE49-F238E27FC236}">
                    <a16:creationId xmlns:a16="http://schemas.microsoft.com/office/drawing/2014/main" id="{97BFFAC2-6223-2D49-8CDA-1492843D3A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6" name="Rectangle 98">
                <a:extLst>
                  <a:ext uri="{FF2B5EF4-FFF2-40B4-BE49-F238E27FC236}">
                    <a16:creationId xmlns:a16="http://schemas.microsoft.com/office/drawing/2014/main" id="{AB047C87-07CC-A54C-8F3A-23778D6C5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23" name="Freeform 68">
              <a:extLst>
                <a:ext uri="{FF2B5EF4-FFF2-40B4-BE49-F238E27FC236}">
                  <a16:creationId xmlns:a16="http://schemas.microsoft.com/office/drawing/2014/main" id="{8FE30201-3FB7-B042-ACC2-2F0B90537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3095" y="2802903"/>
              <a:ext cx="378645" cy="426288"/>
            </a:xfrm>
            <a:custGeom>
              <a:avLst/>
              <a:gdLst>
                <a:gd name="T0" fmla="*/ 300 w 320"/>
                <a:gd name="T1" fmla="*/ 0 h 360"/>
                <a:gd name="T2" fmla="*/ 256 w 320"/>
                <a:gd name="T3" fmla="*/ 0 h 360"/>
                <a:gd name="T4" fmla="*/ 240 w 320"/>
                <a:gd name="T5" fmla="*/ 20 h 360"/>
                <a:gd name="T6" fmla="*/ 240 w 320"/>
                <a:gd name="T7" fmla="*/ 360 h 360"/>
                <a:gd name="T8" fmla="*/ 320 w 320"/>
                <a:gd name="T9" fmla="*/ 360 h 360"/>
                <a:gd name="T10" fmla="*/ 320 w 320"/>
                <a:gd name="T11" fmla="*/ 20 h 360"/>
                <a:gd name="T12" fmla="*/ 300 w 320"/>
                <a:gd name="T13" fmla="*/ 0 h 360"/>
                <a:gd name="T14" fmla="*/ 180 w 320"/>
                <a:gd name="T15" fmla="*/ 120 h 360"/>
                <a:gd name="T16" fmla="*/ 136 w 320"/>
                <a:gd name="T17" fmla="*/ 120 h 360"/>
                <a:gd name="T18" fmla="*/ 120 w 320"/>
                <a:gd name="T19" fmla="*/ 140 h 360"/>
                <a:gd name="T20" fmla="*/ 120 w 320"/>
                <a:gd name="T21" fmla="*/ 360 h 360"/>
                <a:gd name="T22" fmla="*/ 200 w 320"/>
                <a:gd name="T23" fmla="*/ 360 h 360"/>
                <a:gd name="T24" fmla="*/ 200 w 320"/>
                <a:gd name="T25" fmla="*/ 140 h 360"/>
                <a:gd name="T26" fmla="*/ 180 w 320"/>
                <a:gd name="T27" fmla="*/ 120 h 360"/>
                <a:gd name="T28" fmla="*/ 60 w 320"/>
                <a:gd name="T29" fmla="*/ 240 h 360"/>
                <a:gd name="T30" fmla="*/ 16 w 320"/>
                <a:gd name="T31" fmla="*/ 240 h 360"/>
                <a:gd name="T32" fmla="*/ 0 w 320"/>
                <a:gd name="T33" fmla="*/ 260 h 360"/>
                <a:gd name="T34" fmla="*/ 0 w 320"/>
                <a:gd name="T35" fmla="*/ 360 h 360"/>
                <a:gd name="T36" fmla="*/ 80 w 320"/>
                <a:gd name="T37" fmla="*/ 360 h 360"/>
                <a:gd name="T38" fmla="*/ 80 w 320"/>
                <a:gd name="T39" fmla="*/ 260 h 360"/>
                <a:gd name="T40" fmla="*/ 60 w 320"/>
                <a:gd name="T41" fmla="*/ 2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620182" y="3863057"/>
            <a:ext cx="28240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2.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Этнопедагогика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бойынша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білім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білік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дағдыларды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меңгеруге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қызығушылықтарын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дамыту</a:t>
            </a: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566" y="2724456"/>
            <a:ext cx="10461144" cy="199393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7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ПРАКТИКАЛЫҚ </a:t>
            </a:r>
            <a:r>
              <a:rPr lang="ru-RU" sz="27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КЕЗЕҢ</a:t>
            </a:r>
            <a:r>
              <a:rPr lang="ru-RU" sz="27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ұражайлық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форматта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көрсету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тәсілдері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мен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мұғалімдердің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ғылыми-зерттеу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жұмыстарын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жүргізу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Материалды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және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ақылау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Секциялар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шеңберлерінің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қызметі</a:t>
            </a:r>
            <a: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2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200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3267" y="386833"/>
            <a:ext cx="7440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ЭКСПЕРИМЕНТТІҢ НЕГІЗГІ КЕЗЕҢДЕРІ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18267" y="4280646"/>
            <a:ext cx="9527496" cy="2190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5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ЖАЛПЫ КЕЗЕҢ</a:t>
            </a:r>
            <a:r>
              <a:rPr lang="ru-RU" sz="25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Эксперимент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нәтижелерін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талдау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1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ксперименттердің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барысы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мен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нәтижелерін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жобалау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және</a:t>
            </a:r>
            <a:r>
              <a:rPr lang="ru-RU" sz="21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сипаттау</a:t>
            </a:r>
            <a:endParaRPr lang="ru-RU" sz="2100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2352" y="467431"/>
            <a:ext cx="10399648" cy="295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ДАЙЫНДЫҚ КЕЗЕҢІ: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Бастау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шарттарын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жинау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өңдеу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талқылау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интроспекция. Эксперимент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бағдарламасын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әзірлеу</a:t>
            </a:r>
            <a:r>
              <a:rPr lang="ru-RU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таныстыру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тобын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құру</a:t>
            </a:r>
            <a: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65A597-38E7-DE99-0ECF-B032AACAE57D}"/>
              </a:ext>
            </a:extLst>
          </p:cNvPr>
          <p:cNvGrpSpPr>
            <a:grpSpLocks/>
          </p:cNvGrpSpPr>
          <p:nvPr/>
        </p:nvGrpSpPr>
        <p:grpSpPr bwMode="auto">
          <a:xfrm>
            <a:off x="457289" y="1413240"/>
            <a:ext cx="9842743" cy="1311216"/>
            <a:chOff x="1244" y="2055"/>
            <a:chExt cx="3220" cy="325"/>
          </a:xfrm>
        </p:grpSpPr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66F1D16B-1EF2-C997-A467-B49C9BF0E50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9DC699-7264-39A0-787C-7531F346E2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41" y="2058"/>
              <a:ext cx="263" cy="257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FA78EBC7-614A-88EC-D70D-2568A26EC11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24" y="2093"/>
              <a:ext cx="154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96D6442-EA76-327C-2326-730406AE0413}"/>
              </a:ext>
            </a:extLst>
          </p:cNvPr>
          <p:cNvGrpSpPr>
            <a:grpSpLocks/>
          </p:cNvGrpSpPr>
          <p:nvPr/>
        </p:nvGrpSpPr>
        <p:grpSpPr bwMode="auto">
          <a:xfrm>
            <a:off x="397029" y="3464088"/>
            <a:ext cx="9680082" cy="1154142"/>
            <a:chOff x="1248" y="2640"/>
            <a:chExt cx="3188" cy="363"/>
          </a:xfrm>
        </p:grpSpPr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C6B67B7-BCA8-BEA5-FEFD-19FC8F03A95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12" y="3003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FC9822E5-960F-04E3-AFC2-58672B4AE16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1600"/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088A9AC0-B811-D27F-BE50-506BE69B49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6" y="2686"/>
              <a:ext cx="112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75F6B30E-80CE-D849-D383-F7D9CB81F1A5}"/>
              </a:ext>
            </a:extLst>
          </p:cNvPr>
          <p:cNvGrpSpPr>
            <a:grpSpLocks/>
          </p:cNvGrpSpPr>
          <p:nvPr/>
        </p:nvGrpSpPr>
        <p:grpSpPr bwMode="auto">
          <a:xfrm>
            <a:off x="315372" y="5189091"/>
            <a:ext cx="9984660" cy="976112"/>
            <a:chOff x="1196" y="3242"/>
            <a:chExt cx="3268" cy="355"/>
          </a:xfrm>
        </p:grpSpPr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0A7D6EEE-10A8-8E12-A142-D180FBE90D4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2CC4BC76-A9CA-B65D-413B-59E5E1B90BC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32" y="3206"/>
              <a:ext cx="321" cy="393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Text Box 21">
              <a:extLst>
                <a:ext uri="{FF2B5EF4-FFF2-40B4-BE49-F238E27FC236}">
                  <a16:creationId xmlns:a16="http://schemas.microsoft.com/office/drawing/2014/main" id="{BD732564-516F-8364-4938-68F4605FD8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11" y="3295"/>
              <a:ext cx="149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3</a:t>
              </a:r>
            </a:p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0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423</Words>
  <Application>Microsoft Office PowerPoint</Application>
  <PresentationFormat>Широкоэкранный</PresentationFormat>
  <Paragraphs>71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Cambria Math</vt:lpstr>
      <vt:lpstr>Times New Roman</vt:lpstr>
      <vt:lpstr>Wingdings 3</vt:lpstr>
      <vt:lpstr>Тема Office</vt:lpstr>
      <vt:lpstr>«Қазақстандық мектеп оқушысын тәрбиелеудегі этнопедагогикалық тәсіл» </vt:lpstr>
      <vt:lpstr>ЭКСПЕРИМЕНТ МАҚСАТЫ   Этникалық өзіндік сананың табысты қалыптасу үдерісіне «Этнопедагогика орталығының» ашылуы ықпал етуде. </vt:lpstr>
      <vt:lpstr>ЗЕРТТЕУ МӘСЕЛЕСІ: Қазіргі мектептегі қазақ оқушысын тәрбиелеудің этнопедагогикалық аспектілері қандай?</vt:lpstr>
      <vt:lpstr> ТЕОРИЯЛЫҚ Тарихи, әдістемелік талдау, социологиялық әдебиеттер, теориялық модельдеу әдістері, салыстырмалы талдау. </vt:lpstr>
      <vt:lpstr>ЭТНОПЕДАГОГИКА ОРТАЛЫҒЫ </vt:lpstr>
      <vt:lpstr>Эксперименттің негізгі кезеңдері: </vt:lpstr>
      <vt:lpstr>Презентация PowerPoint</vt:lpstr>
      <vt:lpstr> 1.Өз халқының тарихына құндылық көзқарасын қалыптастыру;   </vt:lpstr>
      <vt:lpstr> ПРАКТИКАЛЫҚ КЕЗЕҢ Мұражайлық форматта көрсету тәсілдері бойынша мектеп оқушылары мен мұғалімдердің ғылыми-зерттеу жұмыстарын жүргізу. Материалды ұйымдастыру және бақылау. Секциялар шеңберлерінің қызметі </vt:lpstr>
      <vt:lpstr>Күтілетін нәтижелер 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109</cp:revision>
  <dcterms:created xsi:type="dcterms:W3CDTF">2023-08-18T10:48:07Z</dcterms:created>
  <dcterms:modified xsi:type="dcterms:W3CDTF">2023-08-20T12:39:17Z</dcterms:modified>
</cp:coreProperties>
</file>